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558" r:id="rId2"/>
    <p:sldId id="360" r:id="rId3"/>
    <p:sldId id="476" r:id="rId4"/>
    <p:sldId id="568" r:id="rId5"/>
    <p:sldId id="704" r:id="rId6"/>
    <p:sldId id="479" r:id="rId7"/>
    <p:sldId id="768" r:id="rId8"/>
    <p:sldId id="839" r:id="rId9"/>
    <p:sldId id="840" r:id="rId10"/>
    <p:sldId id="841" r:id="rId11"/>
    <p:sldId id="842" r:id="rId12"/>
    <p:sldId id="843" r:id="rId13"/>
    <p:sldId id="844" r:id="rId14"/>
    <p:sldId id="863" r:id="rId15"/>
    <p:sldId id="865" r:id="rId16"/>
    <p:sldId id="862" r:id="rId17"/>
    <p:sldId id="846" r:id="rId18"/>
    <p:sldId id="845" r:id="rId19"/>
    <p:sldId id="866" r:id="rId20"/>
    <p:sldId id="861" r:id="rId21"/>
    <p:sldId id="868" r:id="rId22"/>
    <p:sldId id="668"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94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651" autoAdjust="0"/>
    <p:restoredTop sz="48052" autoAdjust="0"/>
  </p:normalViewPr>
  <p:slideViewPr>
    <p:cSldViewPr snapToGrid="0">
      <p:cViewPr varScale="1">
        <p:scale>
          <a:sx n="34" d="100"/>
          <a:sy n="34" d="100"/>
        </p:scale>
        <p:origin x="1416" y="60"/>
      </p:cViewPr>
      <p:guideLst/>
    </p:cSldViewPr>
  </p:slideViewPr>
  <p:outlineViewPr>
    <p:cViewPr>
      <p:scale>
        <a:sx n="33" d="100"/>
        <a:sy n="33" d="100"/>
      </p:scale>
      <p:origin x="0" y="-10770"/>
    </p:cViewPr>
  </p:outlineViewPr>
  <p:notesTextViewPr>
    <p:cViewPr>
      <p:scale>
        <a:sx n="1" d="1"/>
        <a:sy n="1" d="1"/>
      </p:scale>
      <p:origin x="0" y="0"/>
    </p:cViewPr>
  </p:notesTextViewPr>
  <p:notesViewPr>
    <p:cSldViewPr snapToGrid="0">
      <p:cViewPr varScale="1">
        <p:scale>
          <a:sx n="55" d="100"/>
          <a:sy n="55" d="100"/>
        </p:scale>
        <p:origin x="206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2" tIns="46581" rIns="93162" bIns="46581"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62" tIns="46581" rIns="93162" bIns="46581" rtlCol="0"/>
          <a:lstStyle>
            <a:lvl1pPr algn="r">
              <a:defRPr sz="1200"/>
            </a:lvl1pPr>
          </a:lstStyle>
          <a:p>
            <a:fld id="{37940DE7-40D7-2F48-987F-473A266EB2D1}" type="datetimeFigureOut">
              <a:rPr lang="en-US" smtClean="0"/>
              <a:t>12/30/2020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2" tIns="46581" rIns="93162" bIns="46581"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2" tIns="46581" rIns="93162" bIns="465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2" tIns="46581" rIns="93162" bIns="46581"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2" tIns="46581" rIns="93162" bIns="46581" rtlCol="0" anchor="b"/>
          <a:lstStyle>
            <a:lvl1pPr algn="r">
              <a:defRPr sz="1200"/>
            </a:lvl1pPr>
          </a:lstStyle>
          <a:p>
            <a:fld id="{AAC37792-3584-8F44-A228-D4CCCED21F2F}" type="slidenum">
              <a:rPr lang="en-US" smtClean="0"/>
              <a:t>‹#›</a:t>
            </a:fld>
            <a:endParaRPr lang="en-US"/>
          </a:p>
        </p:txBody>
      </p:sp>
    </p:spTree>
    <p:extLst>
      <p:ext uri="{BB962C8B-B14F-4D97-AF65-F5344CB8AC3E}">
        <p14:creationId xmlns:p14="http://schemas.microsoft.com/office/powerpoint/2010/main" val="478642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biblehub.com/greek/1096.htm"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biblehub.com/greek/5056.htm"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biblehub.com/greek/1.htm"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biblehub.com/greek/4205.htm" TargetMode="External"/><Relationship Id="rId5" Type="http://schemas.openxmlformats.org/officeDocument/2006/relationships/hyperlink" Target="https://biblehub.com/greek/571.htm" TargetMode="External"/><Relationship Id="rId4" Type="http://schemas.openxmlformats.org/officeDocument/2006/relationships/hyperlink" Target="https://biblehub.com/greek/4103.htm"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14246">
              <a:defRPr/>
            </a:pPr>
            <a:fld id="{AAC37792-3584-8F44-A228-D4CCCED21F2F}" type="slidenum">
              <a:rPr lang="en-US">
                <a:solidFill>
                  <a:prstClr val="black"/>
                </a:solidFill>
                <a:latin typeface="Calibri" panose="020F0502020204030204"/>
              </a:rPr>
              <a:pPr defTabSz="914246">
                <a:defRPr/>
              </a:pPr>
              <a:t>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88081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t>??? Did the earthly temple OR tabernacle’s gates have the names of the twelve tribes on them?</a:t>
            </a:r>
          </a:p>
          <a:p>
            <a:endParaRPr lang="en-US" b="0" i="1" dirty="0"/>
          </a:p>
          <a:p>
            <a:pPr marL="171450" indent="-171450">
              <a:buFont typeface="Arial" panose="020B0604020202020204" pitchFamily="34" charset="0"/>
              <a:buChar char="•"/>
            </a:pPr>
            <a:r>
              <a:rPr lang="en-US" b="1" i="1" dirty="0"/>
              <a:t>New Bible Commentary... </a:t>
            </a:r>
            <a:r>
              <a:rPr lang="en-US" sz="1200" b="1" i="0" u="none" strike="noStrike" kern="1200" baseline="0" dirty="0">
                <a:solidFill>
                  <a:schemeClr val="tx1"/>
                </a:solidFill>
                <a:latin typeface="+mn-lt"/>
                <a:ea typeface="+mn-ea"/>
                <a:cs typeface="+mn-cs"/>
              </a:rPr>
              <a:t>11</a:t>
            </a:r>
            <a:r>
              <a:rPr lang="en-US" sz="1200" b="0" i="0" u="none" strike="noStrike" kern="1200" baseline="0" dirty="0">
                <a:solidFill>
                  <a:schemeClr val="tx1"/>
                </a:solidFill>
                <a:latin typeface="+mn-lt"/>
                <a:ea typeface="+mn-ea"/>
                <a:cs typeface="+mn-cs"/>
              </a:rPr>
              <a:t> The city’s appearance is compared to that of </a:t>
            </a:r>
            <a:r>
              <a:rPr lang="en-US" sz="1200" b="0" i="1" u="none" strike="noStrike" kern="1200" baseline="0" dirty="0">
                <a:solidFill>
                  <a:schemeClr val="tx1"/>
                </a:solidFill>
                <a:latin typeface="+mn-lt"/>
                <a:ea typeface="+mn-ea"/>
                <a:cs typeface="+mn-cs"/>
              </a:rPr>
              <a:t>a jasper</a:t>
            </a:r>
            <a:r>
              <a:rPr lang="en-US" sz="1200" b="0" i="0" u="none" strike="noStrike" kern="1200" baseline="0" dirty="0">
                <a:solidFill>
                  <a:schemeClr val="tx1"/>
                </a:solidFill>
                <a:latin typeface="+mn-lt"/>
                <a:ea typeface="+mn-ea"/>
                <a:cs typeface="+mn-cs"/>
              </a:rPr>
              <a:t>, and so its glory is like that of the Creator (see 4:3).</a:t>
            </a:r>
          </a:p>
          <a:p>
            <a:pPr marL="171450" indent="-171450" rtl="0">
              <a:buFont typeface="Arial" panose="020B0604020202020204" pitchFamily="34" charset="0"/>
              <a:buChar char="•"/>
            </a:pPr>
            <a:r>
              <a:rPr lang="en-US" sz="1200" b="1" i="0" u="none" strike="noStrike" kern="1200" baseline="0" dirty="0">
                <a:solidFill>
                  <a:schemeClr val="tx1"/>
                </a:solidFill>
                <a:latin typeface="+mn-lt"/>
                <a:ea typeface="+mn-ea"/>
                <a:cs typeface="+mn-cs"/>
              </a:rPr>
              <a:t>12-13</a:t>
            </a:r>
            <a:r>
              <a:rPr lang="en-US" sz="1200" b="0" i="0" u="none" strike="noStrike" kern="1200" baseline="0" dirty="0">
                <a:solidFill>
                  <a:schemeClr val="tx1"/>
                </a:solidFill>
                <a:latin typeface="+mn-lt"/>
                <a:ea typeface="+mn-ea"/>
                <a:cs typeface="+mn-cs"/>
              </a:rPr>
              <a:t> The </a:t>
            </a:r>
            <a:r>
              <a:rPr lang="en-US" sz="1200" b="0" i="1" u="none" strike="noStrike" kern="1200" baseline="0" dirty="0">
                <a:solidFill>
                  <a:schemeClr val="tx1"/>
                </a:solidFill>
                <a:latin typeface="+mn-lt"/>
                <a:ea typeface="+mn-ea"/>
                <a:cs typeface="+mn-cs"/>
              </a:rPr>
              <a:t>great, high wall </a:t>
            </a:r>
            <a:r>
              <a:rPr lang="en-US" sz="1200" b="0" i="0" u="none" strike="noStrike" kern="1200" baseline="0" dirty="0">
                <a:solidFill>
                  <a:schemeClr val="tx1"/>
                </a:solidFill>
                <a:latin typeface="+mn-lt"/>
                <a:ea typeface="+mn-ea"/>
                <a:cs typeface="+mn-cs"/>
              </a:rPr>
              <a:t>serves the dual purpose of keeping out those who have no part in the city (21:27; 22:14-15) and of providing eternal security for those inside. Its </a:t>
            </a:r>
            <a:r>
              <a:rPr lang="en-US" sz="1200" b="0" i="1" u="none" strike="noStrike" kern="1200" baseline="0" dirty="0">
                <a:solidFill>
                  <a:schemeClr val="tx1"/>
                </a:solidFill>
                <a:latin typeface="+mn-lt"/>
                <a:ea typeface="+mn-ea"/>
                <a:cs typeface="+mn-cs"/>
              </a:rPr>
              <a:t>twelve gates </a:t>
            </a:r>
            <a:r>
              <a:rPr lang="en-US" sz="1200" b="0" i="0" u="none" strike="noStrike" kern="1200" baseline="0" dirty="0">
                <a:solidFill>
                  <a:schemeClr val="tx1"/>
                </a:solidFill>
                <a:latin typeface="+mn-lt"/>
                <a:ea typeface="+mn-ea"/>
                <a:cs typeface="+mn-cs"/>
              </a:rPr>
              <a:t>are inscribed with the names of </a:t>
            </a:r>
            <a:r>
              <a:rPr lang="en-US" sz="1200" b="0" i="1" u="none" strike="noStrike" kern="1200" baseline="0" dirty="0">
                <a:solidFill>
                  <a:schemeClr val="tx1"/>
                </a:solidFill>
                <a:latin typeface="+mn-lt"/>
                <a:ea typeface="+mn-ea"/>
                <a:cs typeface="+mn-cs"/>
              </a:rPr>
              <a:t>the twelve tribes of Israel</a:t>
            </a:r>
            <a:r>
              <a:rPr lang="en-US" sz="1200" b="0" i="0" u="none" strike="noStrike" kern="1200" baseline="0" dirty="0">
                <a:solidFill>
                  <a:schemeClr val="tx1"/>
                </a:solidFill>
                <a:latin typeface="+mn-lt"/>
                <a:ea typeface="+mn-ea"/>
                <a:cs typeface="+mn-cs"/>
              </a:rPr>
              <a:t>, just as the wall’s </a:t>
            </a:r>
            <a:r>
              <a:rPr lang="en-US" sz="1200" b="0" i="1" u="none" strike="noStrike" kern="1200" baseline="0" dirty="0">
                <a:solidFill>
                  <a:schemeClr val="tx1"/>
                </a:solidFill>
                <a:latin typeface="+mn-lt"/>
                <a:ea typeface="+mn-ea"/>
                <a:cs typeface="+mn-cs"/>
              </a:rPr>
              <a:t>twelve foundations </a:t>
            </a:r>
            <a:r>
              <a:rPr lang="en-US" sz="1200" b="0" i="0" u="none" strike="noStrike" kern="1200" baseline="0" dirty="0">
                <a:solidFill>
                  <a:schemeClr val="tx1"/>
                </a:solidFill>
                <a:latin typeface="+mn-lt"/>
                <a:ea typeface="+mn-ea"/>
                <a:cs typeface="+mn-cs"/>
              </a:rPr>
              <a:t>have on them </a:t>
            </a:r>
            <a:r>
              <a:rPr lang="en-US" sz="1200" b="0" i="1" u="none" strike="noStrike" kern="1200" baseline="0" dirty="0">
                <a:solidFill>
                  <a:schemeClr val="tx1"/>
                </a:solidFill>
                <a:latin typeface="+mn-lt"/>
                <a:ea typeface="+mn-ea"/>
                <a:cs typeface="+mn-cs"/>
              </a:rPr>
              <a:t>the names of the twelve apostles of the Lamb. </a:t>
            </a:r>
            <a:r>
              <a:rPr lang="en-US" sz="1200" b="0" i="0" u="none" strike="noStrike" kern="1200" baseline="0" dirty="0">
                <a:solidFill>
                  <a:schemeClr val="tx1"/>
                </a:solidFill>
                <a:latin typeface="+mn-lt"/>
                <a:ea typeface="+mn-ea"/>
                <a:cs typeface="+mn-cs"/>
              </a:rPr>
              <a:t>Therein the unity of the people of the old and new covenants is seen; together they form ‘the Israel of God’, expanded to embrace all nations in Christ. </a:t>
            </a:r>
          </a:p>
          <a:p>
            <a:pPr marL="171450" indent="-171450" rtl="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171450" indent="-171450" rtl="0">
              <a:buFont typeface="Arial" panose="020B0604020202020204" pitchFamily="34" charset="0"/>
              <a:buChar char="•"/>
            </a:pPr>
            <a:r>
              <a:rPr lang="en-US" b="0" i="0" dirty="0"/>
              <a:t>the gates bear the names of the twelve tribes of Israel (cf. </a:t>
            </a:r>
            <a:r>
              <a:rPr lang="en-US" b="1" i="0" dirty="0"/>
              <a:t>Ezek. 48:31–34</a:t>
            </a:r>
            <a:r>
              <a:rPr lang="en-US" b="0" i="0" dirty="0"/>
              <a:t>). </a:t>
            </a:r>
          </a:p>
          <a:p>
            <a:pPr marL="171450" indent="-171450" rtl="0">
              <a:buFont typeface="Arial" panose="020B0604020202020204" pitchFamily="34" charset="0"/>
              <a:buChar char="•"/>
            </a:pPr>
            <a:endParaRPr lang="en-US" b="1" i="1" dirty="0"/>
          </a:p>
        </p:txBody>
      </p:sp>
      <p:sp>
        <p:nvSpPr>
          <p:cNvPr id="4" name="Slide Number Placeholder 3"/>
          <p:cNvSpPr>
            <a:spLocks noGrp="1"/>
          </p:cNvSpPr>
          <p:nvPr>
            <p:ph type="sldNum" sz="quarter" idx="5"/>
          </p:nvPr>
        </p:nvSpPr>
        <p:spPr/>
        <p:txBody>
          <a:bodyPr/>
          <a:lstStyle/>
          <a:p>
            <a:fld id="{AAC37792-3584-8F44-A228-D4CCCED21F2F}" type="slidenum">
              <a:rPr lang="en-US" smtClean="0"/>
              <a:t>11</a:t>
            </a:fld>
            <a:endParaRPr lang="en-US"/>
          </a:p>
        </p:txBody>
      </p:sp>
    </p:spTree>
    <p:extLst>
      <p:ext uri="{BB962C8B-B14F-4D97-AF65-F5344CB8AC3E}">
        <p14:creationId xmlns:p14="http://schemas.microsoft.com/office/powerpoint/2010/main" val="807194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t>The tribes camped on the four sides of the tabernacle (see Numbers?  _________________ ???</a:t>
            </a:r>
          </a:p>
          <a:p>
            <a:endParaRPr lang="en-US" b="0" i="0" dirty="0"/>
          </a:p>
          <a:p>
            <a:r>
              <a:rPr lang="en-US" sz="1200" b="1" i="0" kern="1200" baseline="0" dirty="0">
                <a:solidFill>
                  <a:schemeClr val="tx1"/>
                </a:solidFill>
                <a:effectLst/>
                <a:latin typeface="+mn-lt"/>
                <a:ea typeface="+mn-ea"/>
                <a:cs typeface="+mn-cs"/>
              </a:rPr>
              <a:t>Ezekiel 48:30-35</a:t>
            </a:r>
          </a:p>
          <a:p>
            <a:r>
              <a:rPr lang="en-US" sz="1200" b="1" i="0" kern="1200" baseline="30000" dirty="0">
                <a:solidFill>
                  <a:schemeClr val="tx1"/>
                </a:solidFill>
                <a:effectLst/>
                <a:latin typeface="+mn-lt"/>
                <a:ea typeface="+mn-ea"/>
                <a:cs typeface="+mn-cs"/>
              </a:rPr>
              <a:t>30 </a:t>
            </a:r>
            <a:r>
              <a:rPr lang="en-US" sz="1200" b="0" i="0" kern="1200" dirty="0">
                <a:solidFill>
                  <a:schemeClr val="tx1"/>
                </a:solidFill>
                <a:effectLst/>
                <a:latin typeface="+mn-lt"/>
                <a:ea typeface="+mn-ea"/>
                <a:cs typeface="+mn-cs"/>
              </a:rPr>
              <a:t>“Now these are the exits of the city: on the north side, 4,500 </a:t>
            </a:r>
            <a:r>
              <a:rPr lang="en-US" sz="1200" b="0" i="1" kern="1200" dirty="0">
                <a:solidFill>
                  <a:schemeClr val="tx1"/>
                </a:solidFill>
                <a:effectLst/>
                <a:latin typeface="+mn-lt"/>
                <a:ea typeface="+mn-ea"/>
                <a:cs typeface="+mn-cs"/>
              </a:rPr>
              <a:t>cubits</a:t>
            </a:r>
            <a:r>
              <a:rPr lang="en-US" sz="1200" b="0" i="0" kern="1200" dirty="0">
                <a:solidFill>
                  <a:schemeClr val="tx1"/>
                </a:solidFill>
                <a:effectLst/>
                <a:latin typeface="+mn-lt"/>
                <a:ea typeface="+mn-ea"/>
                <a:cs typeface="+mn-cs"/>
              </a:rPr>
              <a:t> by measurement, </a:t>
            </a:r>
            <a:r>
              <a:rPr lang="en-US" sz="1200" b="1" i="0" kern="1200" baseline="30000" dirty="0">
                <a:solidFill>
                  <a:schemeClr val="tx1"/>
                </a:solidFill>
                <a:effectLst/>
                <a:latin typeface="+mn-lt"/>
                <a:ea typeface="+mn-ea"/>
                <a:cs typeface="+mn-cs"/>
              </a:rPr>
              <a:t>31 </a:t>
            </a:r>
            <a:r>
              <a:rPr lang="en-US" sz="1200" b="0" i="0" kern="1200" dirty="0">
                <a:solidFill>
                  <a:schemeClr val="tx1"/>
                </a:solidFill>
                <a:effectLst/>
                <a:latin typeface="+mn-lt"/>
                <a:ea typeface="+mn-ea"/>
                <a:cs typeface="+mn-cs"/>
              </a:rPr>
              <a:t>shall be the gates of the city, named for the tribes of Israel, three gates toward the north: the gate of Reuben, one; the gate of Judah, one; </a:t>
            </a:r>
            <a:r>
              <a:rPr lang="en-US" sz="1200" b="0" i="1" kern="1200" dirty="0">
                <a:solidFill>
                  <a:schemeClr val="tx1"/>
                </a:solidFill>
                <a:effectLst/>
                <a:latin typeface="+mn-lt"/>
                <a:ea typeface="+mn-ea"/>
                <a:cs typeface="+mn-cs"/>
              </a:rPr>
              <a:t>and</a:t>
            </a:r>
            <a:r>
              <a:rPr lang="en-US" sz="1200" b="0" i="0" kern="1200" dirty="0">
                <a:solidFill>
                  <a:schemeClr val="tx1"/>
                </a:solidFill>
                <a:effectLst/>
                <a:latin typeface="+mn-lt"/>
                <a:ea typeface="+mn-ea"/>
                <a:cs typeface="+mn-cs"/>
              </a:rPr>
              <a:t> the gate of Levi, one. </a:t>
            </a:r>
            <a:r>
              <a:rPr lang="en-US" sz="1200" b="1" i="0" kern="1200" baseline="30000" dirty="0">
                <a:solidFill>
                  <a:schemeClr val="tx1"/>
                </a:solidFill>
                <a:effectLst/>
                <a:latin typeface="+mn-lt"/>
                <a:ea typeface="+mn-ea"/>
                <a:cs typeface="+mn-cs"/>
              </a:rPr>
              <a:t>32 </a:t>
            </a:r>
            <a:r>
              <a:rPr lang="en-US" sz="1200" b="0" i="0" kern="1200" dirty="0">
                <a:solidFill>
                  <a:schemeClr val="tx1"/>
                </a:solidFill>
                <a:effectLst/>
                <a:latin typeface="+mn-lt"/>
                <a:ea typeface="+mn-ea"/>
                <a:cs typeface="+mn-cs"/>
              </a:rPr>
              <a:t>On the east side, 4,500 </a:t>
            </a:r>
            <a:r>
              <a:rPr lang="en-US" sz="1200" b="0" i="1" kern="1200" dirty="0">
                <a:solidFill>
                  <a:schemeClr val="tx1"/>
                </a:solidFill>
                <a:effectLst/>
                <a:latin typeface="+mn-lt"/>
                <a:ea typeface="+mn-ea"/>
                <a:cs typeface="+mn-cs"/>
              </a:rPr>
              <a:t>cubits</a:t>
            </a:r>
            <a:r>
              <a:rPr lang="en-US" sz="1200" b="0" i="0" kern="1200" dirty="0">
                <a:solidFill>
                  <a:schemeClr val="tx1"/>
                </a:solidFill>
                <a:effectLst/>
                <a:latin typeface="+mn-lt"/>
                <a:ea typeface="+mn-ea"/>
                <a:cs typeface="+mn-cs"/>
              </a:rPr>
              <a:t>, shall be three gates: the gate of Joseph, one; the gate of Benjamin, one; </a:t>
            </a:r>
            <a:r>
              <a:rPr lang="en-US" sz="1200" b="0" i="1" kern="1200" dirty="0">
                <a:solidFill>
                  <a:schemeClr val="tx1"/>
                </a:solidFill>
                <a:effectLst/>
                <a:latin typeface="+mn-lt"/>
                <a:ea typeface="+mn-ea"/>
                <a:cs typeface="+mn-cs"/>
              </a:rPr>
              <a:t>and</a:t>
            </a:r>
            <a:r>
              <a:rPr lang="en-US" sz="1200" b="0" i="0" kern="1200" dirty="0">
                <a:solidFill>
                  <a:schemeClr val="tx1"/>
                </a:solidFill>
                <a:effectLst/>
                <a:latin typeface="+mn-lt"/>
                <a:ea typeface="+mn-ea"/>
                <a:cs typeface="+mn-cs"/>
              </a:rPr>
              <a:t> the gate of Dan, one. </a:t>
            </a:r>
            <a:r>
              <a:rPr lang="en-US" sz="1200" b="1" i="0" kern="1200" baseline="30000" dirty="0">
                <a:solidFill>
                  <a:schemeClr val="tx1"/>
                </a:solidFill>
                <a:effectLst/>
                <a:latin typeface="+mn-lt"/>
                <a:ea typeface="+mn-ea"/>
                <a:cs typeface="+mn-cs"/>
              </a:rPr>
              <a:t>33 </a:t>
            </a:r>
            <a:r>
              <a:rPr lang="en-US" sz="1200" b="0" i="0" kern="1200" dirty="0">
                <a:solidFill>
                  <a:schemeClr val="tx1"/>
                </a:solidFill>
                <a:effectLst/>
                <a:latin typeface="+mn-lt"/>
                <a:ea typeface="+mn-ea"/>
                <a:cs typeface="+mn-cs"/>
              </a:rPr>
              <a:t>On the south side, 4,500 </a:t>
            </a:r>
            <a:r>
              <a:rPr lang="en-US" sz="1200" b="0" i="1" kern="1200" dirty="0">
                <a:solidFill>
                  <a:schemeClr val="tx1"/>
                </a:solidFill>
                <a:effectLst/>
                <a:latin typeface="+mn-lt"/>
                <a:ea typeface="+mn-ea"/>
                <a:cs typeface="+mn-cs"/>
              </a:rPr>
              <a:t>cubits</a:t>
            </a:r>
            <a:r>
              <a:rPr lang="en-US" sz="1200" b="0" i="0" kern="1200" dirty="0">
                <a:solidFill>
                  <a:schemeClr val="tx1"/>
                </a:solidFill>
                <a:effectLst/>
                <a:latin typeface="+mn-lt"/>
                <a:ea typeface="+mn-ea"/>
                <a:cs typeface="+mn-cs"/>
              </a:rPr>
              <a:t> by measurement, shall be three gates: the gate of Simeon, one; the gate of Issachar, one; </a:t>
            </a:r>
            <a:r>
              <a:rPr lang="en-US" sz="1200" b="0" i="1" kern="1200" dirty="0">
                <a:solidFill>
                  <a:schemeClr val="tx1"/>
                </a:solidFill>
                <a:effectLst/>
                <a:latin typeface="+mn-lt"/>
                <a:ea typeface="+mn-ea"/>
                <a:cs typeface="+mn-cs"/>
              </a:rPr>
              <a:t>and</a:t>
            </a:r>
            <a:r>
              <a:rPr lang="en-US" sz="1200" b="0" i="0" kern="1200" dirty="0">
                <a:solidFill>
                  <a:schemeClr val="tx1"/>
                </a:solidFill>
                <a:effectLst/>
                <a:latin typeface="+mn-lt"/>
                <a:ea typeface="+mn-ea"/>
                <a:cs typeface="+mn-cs"/>
              </a:rPr>
              <a:t> the gate of Zebulun, one. </a:t>
            </a:r>
            <a:r>
              <a:rPr lang="en-US" sz="1200" b="1" i="0" kern="1200" baseline="30000" dirty="0">
                <a:solidFill>
                  <a:schemeClr val="tx1"/>
                </a:solidFill>
                <a:effectLst/>
                <a:latin typeface="+mn-lt"/>
                <a:ea typeface="+mn-ea"/>
                <a:cs typeface="+mn-cs"/>
              </a:rPr>
              <a:t>34 </a:t>
            </a:r>
            <a:r>
              <a:rPr lang="en-US" sz="1200" b="0" i="0" kern="1200" dirty="0">
                <a:solidFill>
                  <a:schemeClr val="tx1"/>
                </a:solidFill>
                <a:effectLst/>
                <a:latin typeface="+mn-lt"/>
                <a:ea typeface="+mn-ea"/>
                <a:cs typeface="+mn-cs"/>
              </a:rPr>
              <a:t>On the west side, 4,500 </a:t>
            </a:r>
            <a:r>
              <a:rPr lang="en-US" sz="1200" b="0" i="1" kern="1200" dirty="0">
                <a:solidFill>
                  <a:schemeClr val="tx1"/>
                </a:solidFill>
                <a:effectLst/>
                <a:latin typeface="+mn-lt"/>
                <a:ea typeface="+mn-ea"/>
                <a:cs typeface="+mn-cs"/>
              </a:rPr>
              <a:t>cubits, shall be</a:t>
            </a:r>
            <a:r>
              <a:rPr lang="en-US" sz="1200" b="0" i="0" kern="1200" dirty="0">
                <a:solidFill>
                  <a:schemeClr val="tx1"/>
                </a:solidFill>
                <a:effectLst/>
                <a:latin typeface="+mn-lt"/>
                <a:ea typeface="+mn-ea"/>
                <a:cs typeface="+mn-cs"/>
              </a:rPr>
              <a:t> three gates: the gate of Gad, one; the gate of Asher, one; </a:t>
            </a:r>
            <a:r>
              <a:rPr lang="en-US" sz="1200" b="0" i="1" kern="1200" dirty="0">
                <a:solidFill>
                  <a:schemeClr val="tx1"/>
                </a:solidFill>
                <a:effectLst/>
                <a:latin typeface="+mn-lt"/>
                <a:ea typeface="+mn-ea"/>
                <a:cs typeface="+mn-cs"/>
              </a:rPr>
              <a:t>and</a:t>
            </a:r>
            <a:r>
              <a:rPr lang="en-US" sz="1200" b="0" i="0" kern="1200" dirty="0">
                <a:solidFill>
                  <a:schemeClr val="tx1"/>
                </a:solidFill>
                <a:effectLst/>
                <a:latin typeface="+mn-lt"/>
                <a:ea typeface="+mn-ea"/>
                <a:cs typeface="+mn-cs"/>
              </a:rPr>
              <a:t> the gate of Naphtali, one. </a:t>
            </a:r>
            <a:r>
              <a:rPr lang="en-US" sz="1200" b="1" i="0" kern="1200" baseline="30000" dirty="0">
                <a:solidFill>
                  <a:schemeClr val="tx1"/>
                </a:solidFill>
                <a:effectLst/>
                <a:latin typeface="+mn-lt"/>
                <a:ea typeface="+mn-ea"/>
                <a:cs typeface="+mn-cs"/>
              </a:rPr>
              <a:t>35 </a:t>
            </a:r>
            <a:r>
              <a:rPr lang="en-US" sz="1200" b="0" i="1" kern="1200" dirty="0">
                <a:solidFill>
                  <a:schemeClr val="tx1"/>
                </a:solidFill>
                <a:effectLst/>
                <a:latin typeface="+mn-lt"/>
                <a:ea typeface="+mn-ea"/>
                <a:cs typeface="+mn-cs"/>
              </a:rPr>
              <a:t>The city shall be</a:t>
            </a:r>
            <a:r>
              <a:rPr lang="en-US" sz="1200" b="0" i="0" kern="1200" dirty="0">
                <a:solidFill>
                  <a:schemeClr val="tx1"/>
                </a:solidFill>
                <a:effectLst/>
                <a:latin typeface="+mn-lt"/>
                <a:ea typeface="+mn-ea"/>
                <a:cs typeface="+mn-cs"/>
              </a:rPr>
              <a:t> eighteen thousand </a:t>
            </a:r>
            <a:r>
              <a:rPr lang="en-US" sz="1200" b="0" i="1" kern="1200" dirty="0">
                <a:solidFill>
                  <a:schemeClr val="tx1"/>
                </a:solidFill>
                <a:effectLst/>
                <a:latin typeface="+mn-lt"/>
                <a:ea typeface="+mn-ea"/>
                <a:cs typeface="+mn-cs"/>
              </a:rPr>
              <a:t>cubits</a:t>
            </a:r>
            <a:r>
              <a:rPr lang="en-US" sz="1200" b="0" i="0" kern="1200" dirty="0">
                <a:solidFill>
                  <a:schemeClr val="tx1"/>
                </a:solidFill>
                <a:effectLst/>
                <a:latin typeface="+mn-lt"/>
                <a:ea typeface="+mn-ea"/>
                <a:cs typeface="+mn-cs"/>
              </a:rPr>
              <a:t> all around; and the name of the city from </a:t>
            </a:r>
            <a:r>
              <a:rPr lang="en-US" sz="1200" b="0" i="1" kern="1200" dirty="0">
                <a:solidFill>
                  <a:schemeClr val="tx1"/>
                </a:solidFill>
                <a:effectLst/>
                <a:latin typeface="+mn-lt"/>
                <a:ea typeface="+mn-ea"/>
                <a:cs typeface="+mn-cs"/>
              </a:rPr>
              <a:t>that</a:t>
            </a:r>
            <a:r>
              <a:rPr lang="en-US" sz="1200" b="0" i="0" kern="1200" dirty="0">
                <a:solidFill>
                  <a:schemeClr val="tx1"/>
                </a:solidFill>
                <a:effectLst/>
                <a:latin typeface="+mn-lt"/>
                <a:ea typeface="+mn-ea"/>
                <a:cs typeface="+mn-cs"/>
              </a:rPr>
              <a:t> day </a:t>
            </a:r>
            <a:r>
              <a:rPr lang="en-US" sz="1200" b="0" i="1" kern="1200" dirty="0">
                <a:solidFill>
                  <a:schemeClr val="tx1"/>
                </a:solidFill>
                <a:effectLst/>
                <a:latin typeface="+mn-lt"/>
                <a:ea typeface="+mn-ea"/>
                <a:cs typeface="+mn-cs"/>
              </a:rPr>
              <a:t>shall be</a:t>
            </a:r>
            <a:r>
              <a:rPr lang="en-US" sz="1200" b="0" i="0" kern="1200" dirty="0">
                <a:solidFill>
                  <a:schemeClr val="tx1"/>
                </a:solidFill>
                <a:effectLst/>
                <a:latin typeface="+mn-lt"/>
                <a:ea typeface="+mn-ea"/>
                <a:cs typeface="+mn-cs"/>
              </a:rPr>
              <a:t>, ‘The </a:t>
            </a:r>
            <a:r>
              <a:rPr lang="en-US" sz="1200" b="0" i="0" kern="1200" cap="small" dirty="0">
                <a:solidFill>
                  <a:schemeClr val="tx1"/>
                </a:solidFill>
                <a:effectLst/>
                <a:latin typeface="+mn-lt"/>
                <a:ea typeface="+mn-ea"/>
                <a:cs typeface="+mn-cs"/>
              </a:rPr>
              <a:t>Lord</a:t>
            </a:r>
            <a:r>
              <a:rPr lang="en-US" sz="1200" b="0" i="0" kern="1200" dirty="0">
                <a:solidFill>
                  <a:schemeClr val="tx1"/>
                </a:solidFill>
                <a:effectLst/>
                <a:latin typeface="+mn-lt"/>
                <a:ea typeface="+mn-ea"/>
                <a:cs typeface="+mn-cs"/>
              </a:rPr>
              <a:t> is there.’”</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 INTERESTING THOUGHT???  Aren’t walls usually built on foundations first, but in this construction the apostles are foundational and the twelve tribes are gates... ???</a:t>
            </a:r>
            <a:endParaRPr lang="en-US" b="1" i="0" dirty="0"/>
          </a:p>
        </p:txBody>
      </p:sp>
      <p:sp>
        <p:nvSpPr>
          <p:cNvPr id="4" name="Slide Number Placeholder 3"/>
          <p:cNvSpPr>
            <a:spLocks noGrp="1"/>
          </p:cNvSpPr>
          <p:nvPr>
            <p:ph type="sldNum" sz="quarter" idx="5"/>
          </p:nvPr>
        </p:nvSpPr>
        <p:spPr/>
        <p:txBody>
          <a:bodyPr/>
          <a:lstStyle/>
          <a:p>
            <a:fld id="{AAC37792-3584-8F44-A228-D4CCCED21F2F}" type="slidenum">
              <a:rPr lang="en-US" smtClean="0"/>
              <a:t>12</a:t>
            </a:fld>
            <a:endParaRPr lang="en-US"/>
          </a:p>
        </p:txBody>
      </p:sp>
    </p:spTree>
    <p:extLst>
      <p:ext uri="{BB962C8B-B14F-4D97-AF65-F5344CB8AC3E}">
        <p14:creationId xmlns:p14="http://schemas.microsoft.com/office/powerpoint/2010/main" val="2084943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Measuring the city....  </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Gold measuring rod???</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Built as a cube???  Length, width, and height are equal</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200" b="1" i="0" u="none" strike="noStrike" kern="1200" baseline="0" dirty="0">
                <a:solidFill>
                  <a:schemeClr val="tx1"/>
                </a:solidFill>
                <a:latin typeface="+mn-lt"/>
                <a:ea typeface="+mn-ea"/>
                <a:cs typeface="+mn-cs"/>
              </a:rPr>
              <a:t>1Kings 6:20</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The inner sanctuary </a:t>
            </a:r>
            <a:r>
              <a:rPr lang="en-US" sz="1200" b="1" i="1" u="none" strike="noStrike" kern="1200" baseline="0" dirty="0">
                <a:solidFill>
                  <a:schemeClr val="tx1"/>
                </a:solidFill>
                <a:latin typeface="+mn-lt"/>
                <a:ea typeface="+mn-ea"/>
                <a:cs typeface="+mn-cs"/>
              </a:rPr>
              <a:t>(Holy of Holies</a:t>
            </a:r>
            <a:r>
              <a:rPr lang="en-US" sz="1200" b="0" i="1" u="none" strike="noStrike" kern="1200" baseline="0" dirty="0">
                <a:solidFill>
                  <a:schemeClr val="tx1"/>
                </a:solidFill>
                <a:latin typeface="+mn-lt"/>
                <a:ea typeface="+mn-ea"/>
                <a:cs typeface="+mn-cs"/>
              </a:rPr>
              <a:t>) was twenty cubits in length, twenty cubits in width, and twenty cubits in height, and he overlaid it with pure gold. He also overlaid the altar with cedar</a:t>
            </a:r>
            <a:r>
              <a:rPr lang="en-US" sz="1200" b="0" i="0" u="none" strike="noStrike" kern="1200" baseline="0" dirty="0">
                <a:solidFill>
                  <a:schemeClr val="tx1"/>
                </a:solidFill>
                <a:latin typeface="+mn-lt"/>
                <a:ea typeface="+mn-ea"/>
                <a:cs typeface="+mn-cs"/>
              </a:rPr>
              <a:t>.</a:t>
            </a:r>
            <a:endPar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Tyndale: </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15. The angel … had a measuring rod of gold</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The purpose (</a:t>
            </a:r>
            <a:r>
              <a:rPr kumimoji="0" lang="en-US" sz="3200" b="0" i="1" u="none" strike="noStrike" kern="1200" cap="none" spc="0" normalizeH="0" baseline="0" noProof="0" dirty="0" err="1">
                <a:ln>
                  <a:noFill/>
                </a:ln>
                <a:solidFill>
                  <a:prstClr val="white"/>
                </a:solidFill>
                <a:effectLst/>
                <a:uLnTx/>
                <a:uFillTx/>
                <a:latin typeface="Trebuchet MS" panose="020B0603020202020204"/>
                <a:ea typeface="+mn-ea"/>
                <a:cs typeface="+mn-cs"/>
              </a:rPr>
              <a:t>hina</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was to measure the city, its gates, and its wall. Measuring evidently signifies security and protection (in 11:2 the outer court which was given over to the Gentiles was not measured).</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Measurement Numbers:</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12,000 stadia = </a:t>
            </a:r>
            <a:r>
              <a:rPr lang="en-US" sz="3200" b="1" i="0" dirty="0">
                <a:solidFill>
                  <a:srgbClr val="555555"/>
                </a:solidFill>
                <a:effectLst/>
                <a:latin typeface="source sans pro" panose="020B0503030403020204" pitchFamily="34" charset="0"/>
              </a:rPr>
              <a:t>1500 miles </a:t>
            </a:r>
            <a:r>
              <a:rPr lang="en-US" sz="3200" b="0" i="0" dirty="0">
                <a:solidFill>
                  <a:srgbClr val="555555"/>
                </a:solidFill>
                <a:effectLst/>
                <a:latin typeface="source sans pro" panose="020B0503030403020204" pitchFamily="34" charset="0"/>
              </a:rPr>
              <a:t>on each side (from Dallas to New York City [1,557 miles] or Los Angeles [1,436 miles]) or Houston to Winnipeg, Canada [1,535 miles]</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1" u="none" strike="noStrike" kern="1200" cap="none" spc="0" normalizeH="0" baseline="0" noProof="0" dirty="0">
                <a:ln>
                  <a:noFill/>
                </a:ln>
                <a:solidFill>
                  <a:srgbClr val="555555"/>
                </a:solidFill>
                <a:effectLst/>
                <a:uLnTx/>
                <a:uFillTx/>
                <a:latin typeface="source sans pro" panose="020B0503030403020204" pitchFamily="34" charset="0"/>
                <a:ea typeface="+mn-ea"/>
                <a:cs typeface="+mn-cs"/>
              </a:rPr>
              <a:t>Tyndale: </a:t>
            </a:r>
            <a:r>
              <a:rPr kumimoji="0" lang="en-US" sz="3200" b="0" i="0" u="none" strike="noStrike" kern="1200" cap="none" spc="0" normalizeH="0" baseline="0" noProof="0" dirty="0">
                <a:ln>
                  <a:noFill/>
                </a:ln>
                <a:solidFill>
                  <a:srgbClr val="555555"/>
                </a:solidFill>
                <a:effectLst/>
                <a:uLnTx/>
                <a:uFillTx/>
                <a:latin typeface="source sans pro" panose="020B0503030403020204" pitchFamily="34" charset="0"/>
                <a:ea typeface="+mn-ea"/>
                <a:cs typeface="+mn-cs"/>
              </a:rPr>
              <a:t> </a:t>
            </a:r>
            <a:r>
              <a:rPr lang="en-US" sz="1200" b="0" i="0" u="none" strike="noStrike" kern="1200" baseline="0" dirty="0">
                <a:solidFill>
                  <a:schemeClr val="tx1"/>
                </a:solidFill>
                <a:latin typeface="+mn-lt"/>
                <a:ea typeface="+mn-ea"/>
                <a:cs typeface="+mn-cs"/>
              </a:rPr>
              <a:t>A city of this size is too large for the imagination to take in. John is certainly conveying the idea of </a:t>
            </a:r>
            <a:r>
              <a:rPr lang="en-US" sz="1200" b="0" i="0" u="none" strike="noStrike" kern="1200" baseline="0" dirty="0" err="1">
                <a:solidFill>
                  <a:schemeClr val="tx1"/>
                </a:solidFill>
                <a:latin typeface="+mn-lt"/>
                <a:ea typeface="+mn-ea"/>
                <a:cs typeface="+mn-cs"/>
              </a:rPr>
              <a:t>splendour</a:t>
            </a:r>
            <a:r>
              <a:rPr lang="en-US" sz="1200" b="0" i="0" u="none" strike="noStrike" kern="1200" baseline="0" dirty="0">
                <a:solidFill>
                  <a:schemeClr val="tx1"/>
                </a:solidFill>
                <a:latin typeface="+mn-lt"/>
                <a:ea typeface="+mn-ea"/>
                <a:cs typeface="+mn-cs"/>
              </a:rPr>
              <a:t>. And, more importantly, that of room for all.</a:t>
            </a:r>
            <a:r>
              <a:rPr kumimoji="0" lang="en-US" sz="3200" b="0" i="0" u="none" strike="noStrike" kern="1200" cap="none" spc="0" normalizeH="0" baseline="0" noProof="0" dirty="0">
                <a:ln>
                  <a:noFill/>
                </a:ln>
                <a:solidFill>
                  <a:srgbClr val="555555"/>
                </a:solidFill>
                <a:effectLst/>
                <a:uLnTx/>
                <a:uFillTx/>
                <a:latin typeface="source sans pro" panose="020B0503030403020204" pitchFamily="34" charset="0"/>
                <a:ea typeface="+mn-ea"/>
                <a:cs typeface="+mn-cs"/>
              </a:rPr>
              <a:t>  </a:t>
            </a:r>
            <a:endPar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144 cubits  =  </a:t>
            </a: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216 ft</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 Height? Or Thickness of the Wall? ??? </a:t>
            </a:r>
          </a:p>
          <a:p>
            <a:pPr marL="914400" marR="0" lvl="1"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Comparison: Great Wall of China = 13,170 miles long, 25.6 feet high, 16 feet wide</a:t>
            </a:r>
          </a:p>
          <a:p>
            <a:pPr marL="914400" marR="0" lvl="1"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200" b="1" i="1" u="none" strike="noStrike" kern="1200" baseline="0" dirty="0">
                <a:solidFill>
                  <a:schemeClr val="tx1"/>
                </a:solidFill>
                <a:latin typeface="+mn-lt"/>
                <a:ea typeface="+mn-ea"/>
                <a:cs typeface="+mn-cs"/>
              </a:rPr>
              <a:t>Tyndale: </a:t>
            </a:r>
            <a:r>
              <a:rPr lang="en-US" sz="1200" b="0" i="0" u="none" strike="noStrike" kern="1200" baseline="0" dirty="0">
                <a:solidFill>
                  <a:schemeClr val="tx1"/>
                </a:solidFill>
                <a:latin typeface="+mn-lt"/>
                <a:ea typeface="+mn-ea"/>
                <a:cs typeface="+mn-cs"/>
              </a:rPr>
              <a:t>If we are trying to form a mental picture of all this we are in some trouble. The measurement will surely refer either to the wall’s height or its thickness. If the former, it is curiously low for a city 12,000 stadia high, and we have been informed that the wall was ‘great and high’ (v. 12). If the latter, it needs no builder to discern that a wall 1,500 miles high needs a broader base than 72 yards. Clearly the number is symbolical. </a:t>
            </a:r>
            <a:r>
              <a:rPr lang="en-US" sz="1200" b="0" i="0" u="none" strike="noStrike" kern="1200" baseline="0" dirty="0" err="1">
                <a:solidFill>
                  <a:schemeClr val="tx1"/>
                </a:solidFill>
                <a:latin typeface="+mn-lt"/>
                <a:ea typeface="+mn-ea"/>
                <a:cs typeface="+mn-cs"/>
              </a:rPr>
              <a:t>Swete</a:t>
            </a:r>
            <a:r>
              <a:rPr lang="en-US" sz="1200" b="0" i="0" u="none" strike="noStrike" kern="1200" baseline="0" dirty="0">
                <a:solidFill>
                  <a:schemeClr val="tx1"/>
                </a:solidFill>
                <a:latin typeface="+mn-lt"/>
                <a:ea typeface="+mn-ea"/>
                <a:cs typeface="+mn-cs"/>
              </a:rPr>
              <a:t> takes the 144 cubits to be the wall height and sees it as underlining the point that ‘the walls of the City are not for </a:t>
            </a:r>
            <a:r>
              <a:rPr lang="en-US" sz="1200" b="0" i="0" u="none" strike="noStrike" kern="1200" baseline="0" dirty="0" err="1">
                <a:solidFill>
                  <a:schemeClr val="tx1"/>
                </a:solidFill>
                <a:latin typeface="+mn-lt"/>
                <a:ea typeface="+mn-ea"/>
                <a:cs typeface="+mn-cs"/>
              </a:rPr>
              <a:t>defence</a:t>
            </a:r>
            <a:r>
              <a:rPr lang="en-US" sz="1200" b="0" i="0" u="none" strike="noStrike" kern="1200" baseline="0" dirty="0">
                <a:solidFill>
                  <a:schemeClr val="tx1"/>
                </a:solidFill>
                <a:latin typeface="+mn-lt"/>
                <a:ea typeface="+mn-ea"/>
                <a:cs typeface="+mn-cs"/>
              </a:rPr>
              <a:t> – for there is no enemy at large any more – but serve for delimitation’. </a:t>
            </a:r>
            <a:endPar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Human measurements  =  angelic measurements???</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What would that look like???</a:t>
            </a:r>
          </a:p>
        </p:txBody>
      </p:sp>
      <p:sp>
        <p:nvSpPr>
          <p:cNvPr id="4" name="Slide Number Placeholder 3"/>
          <p:cNvSpPr>
            <a:spLocks noGrp="1"/>
          </p:cNvSpPr>
          <p:nvPr>
            <p:ph type="sldNum" sz="quarter" idx="5"/>
          </p:nvPr>
        </p:nvSpPr>
        <p:spPr/>
        <p:txBody>
          <a:bodyPr/>
          <a:lstStyle/>
          <a:p>
            <a:fld id="{AAC37792-3584-8F44-A228-D4CCCED21F2F}" type="slidenum">
              <a:rPr lang="en-US" smtClean="0"/>
              <a:t>13</a:t>
            </a:fld>
            <a:endParaRPr lang="en-US"/>
          </a:p>
        </p:txBody>
      </p:sp>
    </p:spTree>
    <p:extLst>
      <p:ext uri="{BB962C8B-B14F-4D97-AF65-F5344CB8AC3E}">
        <p14:creationId xmlns:p14="http://schemas.microsoft.com/office/powerpoint/2010/main" val="3792383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14</a:t>
            </a:fld>
            <a:endParaRPr lang="en-US"/>
          </a:p>
        </p:txBody>
      </p:sp>
    </p:spTree>
    <p:extLst>
      <p:ext uri="{BB962C8B-B14F-4D97-AF65-F5344CB8AC3E}">
        <p14:creationId xmlns:p14="http://schemas.microsoft.com/office/powerpoint/2010/main" val="2574710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http://tourofheaven.com/eternal/new-jerusalem/size.aspx</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Size of New Jerusalem</a:t>
            </a:r>
          </a:p>
          <a:p>
            <a:r>
              <a:rPr lang="en-US" sz="1200" b="0" i="0" kern="1200" dirty="0">
                <a:solidFill>
                  <a:schemeClr val="tx1"/>
                </a:solidFill>
                <a:effectLst/>
                <a:latin typeface="+mn-lt"/>
                <a:ea typeface="+mn-ea"/>
                <a:cs typeface="+mn-cs"/>
              </a:rPr>
              <a:t>How large is the city? That varies slightly depending on the version of the Bible. The ESV and NIV versions say it is 12,000 stadia in length and width(Rev. 21:16), where a stadia is 607 feet. This translates to 1,400 miles, which is what the NLT Bible says. However, the KJV and other versions say 12,000 furlongs, which translates to 1,500 miles.</a:t>
            </a:r>
          </a:p>
          <a:p>
            <a:r>
              <a:rPr lang="en-US" sz="1200" b="0" i="0" kern="1200" dirty="0">
                <a:solidFill>
                  <a:schemeClr val="tx1"/>
                </a:solidFill>
                <a:effectLst/>
                <a:latin typeface="+mn-lt"/>
                <a:ea typeface="+mn-ea"/>
                <a:cs typeface="+mn-cs"/>
              </a:rPr>
              <a:t>Regardless of whether the city is 1,400 miles or 1,500 miles in length and width, it is shaped like a square at the base. This means New Jerusalem is larger than India with nearly 2 million square miles. These measurements are meant to be literal since they are described as man's measurements(Rev. 21:17).</a:t>
            </a:r>
          </a:p>
          <a:p>
            <a:r>
              <a:rPr lang="en-US" sz="1200" b="0" i="0" kern="1200" dirty="0">
                <a:solidFill>
                  <a:schemeClr val="tx1"/>
                </a:solidFill>
                <a:effectLst/>
                <a:latin typeface="+mn-lt"/>
                <a:ea typeface="+mn-ea"/>
                <a:cs typeface="+mn-cs"/>
              </a:rPr>
              <a:t>Even more astounding than the size at the base is the height that is also at least 1,400 miles(Rev. 21:16). This goes well beyond Earth's atmosphere and into space. If a building in the city is this high and has a generous 12 feet per story, the building would be over 600,000 stories!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To give you a better idea just how big New Jerusalem is, here are some representations of what it would look like on Earth if the city is shaped like a cube.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Over North America:</a:t>
            </a:r>
          </a:p>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15</a:t>
            </a:fld>
            <a:endParaRPr lang="en-US"/>
          </a:p>
        </p:txBody>
      </p:sp>
    </p:spTree>
    <p:extLst>
      <p:ext uri="{BB962C8B-B14F-4D97-AF65-F5344CB8AC3E}">
        <p14:creationId xmlns:p14="http://schemas.microsoft.com/office/powerpoint/2010/main" val="471021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Why do we need to know these measurements?</a:t>
            </a:r>
          </a:p>
          <a:p>
            <a:pPr marL="171450" indent="-171450">
              <a:buFont typeface="Arial" panose="020B0604020202020204" pitchFamily="34" charset="0"/>
              <a:buChar char="•"/>
            </a:pPr>
            <a:r>
              <a:rPr lang="en-US" dirty="0"/>
              <a:t>Displays grandeur</a:t>
            </a:r>
          </a:p>
          <a:p>
            <a:pPr marL="171450" indent="-171450">
              <a:buFont typeface="Arial" panose="020B0604020202020204" pitchFamily="34" charset="0"/>
              <a:buChar char="•"/>
            </a:pPr>
            <a:r>
              <a:rPr lang="en-US" dirty="0"/>
              <a:t>Room for all</a:t>
            </a:r>
          </a:p>
          <a:p>
            <a:pPr marL="171450" indent="-171450">
              <a:buFont typeface="Arial" panose="020B0604020202020204" pitchFamily="34" charset="0"/>
              <a:buChar char="•"/>
            </a:pPr>
            <a:r>
              <a:rPr lang="en-US" dirty="0"/>
              <a:t>Temple served as shadow of reality </a:t>
            </a:r>
            <a:r>
              <a:rPr lang="en-US" dirty="0">
                <a:sym typeface="Wingdings" panose="05000000000000000000" pitchFamily="2" charset="2"/>
              </a:rPr>
              <a:t> we are a kingdom of priests to represent Christ in His universe</a:t>
            </a:r>
          </a:p>
          <a:p>
            <a:pPr marL="171450" indent="-171450">
              <a:buFont typeface="Arial" panose="020B0604020202020204" pitchFamily="34" charset="0"/>
              <a:buChar char="•"/>
            </a:pPr>
            <a:r>
              <a:rPr lang="en-US" dirty="0">
                <a:sym typeface="Wingdings" panose="05000000000000000000" pitchFamily="2" charset="2"/>
              </a:rPr>
              <a:t>Demonstrates reality (even if numbers are symbolic, something you can measure is real...)</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37792-3584-8F44-A228-D4CCCED21F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7058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baseline="0" dirty="0">
                <a:solidFill>
                  <a:schemeClr val="tx1"/>
                </a:solidFill>
                <a:latin typeface="+mn-lt"/>
                <a:ea typeface="+mn-ea"/>
                <a:cs typeface="+mn-cs"/>
              </a:rPr>
              <a:t>Pure gold like clear glass: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Very pure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Very costly and hard to make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Very rare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Very brilliant, shiny</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list of jewels that decorate the foundations is startling. Despite some uncertainties of translation they appear to be identical with the jewels inscribed with the names of the twelve tribes on the high priest’s breastplate (</a:t>
            </a:r>
            <a:r>
              <a:rPr lang="en-US" sz="1200" b="1" i="0" u="none" strike="noStrike" kern="1200" baseline="0" dirty="0">
                <a:solidFill>
                  <a:schemeClr val="tx1"/>
                </a:solidFill>
                <a:latin typeface="+mn-lt"/>
                <a:ea typeface="+mn-ea"/>
                <a:cs typeface="+mn-cs"/>
              </a:rPr>
              <a:t>Ex. 28:15-21</a:t>
            </a:r>
            <a:r>
              <a:rPr lang="en-US" sz="1200" b="0" i="0" u="none" strike="noStrike" kern="1200" baseline="0" dirty="0">
                <a:solidFill>
                  <a:schemeClr val="tx1"/>
                </a:solidFill>
                <a:latin typeface="+mn-lt"/>
                <a:ea typeface="+mn-ea"/>
                <a:cs typeface="+mn-cs"/>
              </a:rPr>
              <a:t>). </a:t>
            </a:r>
          </a:p>
          <a:p>
            <a:pPr marL="171450" indent="-171450">
              <a:buFont typeface="Arial" panose="020B0604020202020204" pitchFamily="34" charset="0"/>
              <a:buChar char="•"/>
            </a:pPr>
            <a:r>
              <a:rPr lang="en-US" sz="1200" b="1" i="1" u="none" strike="noStrike" kern="1200" baseline="30000" dirty="0">
                <a:solidFill>
                  <a:schemeClr val="tx1"/>
                </a:solidFill>
                <a:latin typeface="+mn-lt"/>
                <a:ea typeface="+mn-ea"/>
                <a:cs typeface="+mn-cs"/>
              </a:rPr>
              <a:t>17</a:t>
            </a:r>
            <a:r>
              <a:rPr lang="en-US" sz="1200" b="0" i="1" u="none" strike="noStrike" kern="1200" baseline="0" dirty="0">
                <a:solidFill>
                  <a:schemeClr val="tx1"/>
                </a:solidFill>
                <a:latin typeface="+mn-lt"/>
                <a:ea typeface="+mn-ea"/>
                <a:cs typeface="+mn-cs"/>
              </a:rPr>
              <a:t> “You shall mount on it four rows of stones; the first row shall be a row of ruby, topaz and emerald; </a:t>
            </a:r>
            <a:r>
              <a:rPr lang="en-US" sz="1200" b="1" i="1" u="none" strike="noStrike" kern="1200" baseline="30000" dirty="0">
                <a:solidFill>
                  <a:schemeClr val="tx1"/>
                </a:solidFill>
                <a:latin typeface="+mn-lt"/>
                <a:ea typeface="+mn-ea"/>
                <a:cs typeface="+mn-cs"/>
              </a:rPr>
              <a:t>18</a:t>
            </a:r>
            <a:r>
              <a:rPr lang="en-US" sz="1200" b="0" i="1" u="none" strike="noStrike" kern="1200" baseline="0" dirty="0">
                <a:solidFill>
                  <a:schemeClr val="tx1"/>
                </a:solidFill>
                <a:latin typeface="+mn-lt"/>
                <a:ea typeface="+mn-ea"/>
                <a:cs typeface="+mn-cs"/>
              </a:rPr>
              <a:t> and the second row a turquoise, a sapphire and a diamond; </a:t>
            </a:r>
            <a:r>
              <a:rPr lang="en-US" sz="1200" b="1" i="1" u="none" strike="noStrike" kern="1200" baseline="30000" dirty="0">
                <a:solidFill>
                  <a:schemeClr val="tx1"/>
                </a:solidFill>
                <a:latin typeface="+mn-lt"/>
                <a:ea typeface="+mn-ea"/>
                <a:cs typeface="+mn-cs"/>
              </a:rPr>
              <a:t>19</a:t>
            </a:r>
            <a:r>
              <a:rPr lang="en-US" sz="1200" b="0" i="1" u="none" strike="noStrike" kern="1200" baseline="0" dirty="0">
                <a:solidFill>
                  <a:schemeClr val="tx1"/>
                </a:solidFill>
                <a:latin typeface="+mn-lt"/>
                <a:ea typeface="+mn-ea"/>
                <a:cs typeface="+mn-cs"/>
              </a:rPr>
              <a:t> and the third row a jacinth, an agate and an amethyst; </a:t>
            </a:r>
            <a:r>
              <a:rPr lang="en-US" sz="1200" b="1" i="1" u="none" strike="noStrike" kern="1200" baseline="30000" dirty="0">
                <a:solidFill>
                  <a:schemeClr val="tx1"/>
                </a:solidFill>
                <a:latin typeface="+mn-lt"/>
                <a:ea typeface="+mn-ea"/>
                <a:cs typeface="+mn-cs"/>
              </a:rPr>
              <a:t>20</a:t>
            </a:r>
            <a:r>
              <a:rPr lang="en-US" sz="1200" b="0" i="1" u="none" strike="noStrike" kern="1200" baseline="0" dirty="0">
                <a:solidFill>
                  <a:schemeClr val="tx1"/>
                </a:solidFill>
                <a:latin typeface="+mn-lt"/>
                <a:ea typeface="+mn-ea"/>
                <a:cs typeface="+mn-cs"/>
              </a:rPr>
              <a:t> and the fourth row a beryl and an onyx and a jasper; they shall be </a:t>
            </a:r>
            <a:r>
              <a:rPr lang="en-US" sz="1200" b="0" i="1" u="none" strike="noStrike" kern="1200" baseline="30000" dirty="0">
                <a:solidFill>
                  <a:schemeClr val="tx1"/>
                </a:solidFill>
                <a:latin typeface="+mn-lt"/>
                <a:ea typeface="+mn-ea"/>
                <a:cs typeface="+mn-cs"/>
              </a:rPr>
              <a:t>1</a:t>
            </a:r>
            <a:r>
              <a:rPr lang="en-US" sz="1200" b="0" i="1" u="none" strike="noStrike" kern="1200" baseline="0" dirty="0">
                <a:solidFill>
                  <a:schemeClr val="tx1"/>
                </a:solidFill>
                <a:latin typeface="+mn-lt"/>
                <a:ea typeface="+mn-ea"/>
                <a:cs typeface="+mn-cs"/>
              </a:rPr>
              <a:t>set in gold filigree. </a:t>
            </a:r>
            <a:r>
              <a:rPr lang="en-US" sz="1200" b="1" i="1" u="none" strike="noStrike" kern="1200" baseline="30000" dirty="0">
                <a:solidFill>
                  <a:schemeClr val="tx1"/>
                </a:solidFill>
                <a:latin typeface="+mn-lt"/>
                <a:ea typeface="+mn-ea"/>
                <a:cs typeface="+mn-cs"/>
              </a:rPr>
              <a:t>21</a:t>
            </a:r>
            <a:r>
              <a:rPr lang="en-US" sz="1200" b="0" i="1" u="none" strike="noStrike" kern="1200" baseline="0" dirty="0">
                <a:solidFill>
                  <a:schemeClr val="tx1"/>
                </a:solidFill>
                <a:latin typeface="+mn-lt"/>
                <a:ea typeface="+mn-ea"/>
                <a:cs typeface="+mn-cs"/>
              </a:rPr>
              <a:t> “The stones shall be according to the names of the sons of Israel: twelve, according to their names; they shall be like the engravings of a seal, each </a:t>
            </a:r>
            <a:r>
              <a:rPr lang="en-US" sz="1200" b="0" i="1" u="none" strike="noStrike" kern="1200" baseline="30000" dirty="0" err="1">
                <a:solidFill>
                  <a:schemeClr val="tx1"/>
                </a:solidFill>
                <a:latin typeface="+mn-lt"/>
                <a:ea typeface="+mn-ea"/>
                <a:cs typeface="+mn-cs"/>
              </a:rPr>
              <a:t>a</a:t>
            </a:r>
            <a:r>
              <a:rPr lang="en-US" sz="1200" b="0" i="1" u="none" strike="noStrike" kern="1200" baseline="0" dirty="0" err="1">
                <a:solidFill>
                  <a:schemeClr val="tx1"/>
                </a:solidFill>
                <a:latin typeface="+mn-lt"/>
                <a:ea typeface="+mn-ea"/>
                <a:cs typeface="+mn-cs"/>
              </a:rPr>
              <a:t>according</a:t>
            </a:r>
            <a:r>
              <a:rPr lang="en-US" sz="1200" b="0" i="1" u="none" strike="noStrike" kern="1200" baseline="0" dirty="0">
                <a:solidFill>
                  <a:schemeClr val="tx1"/>
                </a:solidFill>
                <a:latin typeface="+mn-lt"/>
                <a:ea typeface="+mn-ea"/>
                <a:cs typeface="+mn-cs"/>
              </a:rPr>
              <a:t> to his name for the twelve tribes</a:t>
            </a:r>
          </a:p>
          <a:p>
            <a:endParaRPr lang="en-US" b="0" i="1" dirty="0"/>
          </a:p>
          <a:p>
            <a:r>
              <a:rPr lang="en-US" b="1" i="1" u="sng" dirty="0"/>
              <a:t>Foundation Stones</a:t>
            </a:r>
            <a:r>
              <a:rPr lang="en-US" b="1" i="1" u="none" dirty="0"/>
              <a:t>:</a:t>
            </a:r>
            <a:endParaRPr lang="en-US" b="1" i="1" u="sng" dirty="0"/>
          </a:p>
          <a:p>
            <a:pPr marL="514350" indent="-514350">
              <a:buFont typeface="+mj-lt"/>
              <a:buAutoNum type="arabicPeriod"/>
            </a:pP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jasper</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p>
          <a:p>
            <a:pPr marL="514350" indent="-514350">
              <a:buFont typeface="+mj-lt"/>
              <a:buAutoNum type="arabicPeriod"/>
            </a:pP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sapphire</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p>
          <a:p>
            <a:pPr marL="514350" indent="-514350">
              <a:buFont typeface="+mj-lt"/>
              <a:buAutoNum type="arabicPeriod"/>
            </a:pP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chalcedony</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p>
          <a:p>
            <a:pPr marL="514350" indent="-514350">
              <a:buFont typeface="+mj-lt"/>
              <a:buAutoNum type="arabicPeriod"/>
            </a:pP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emerald</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p>
          <a:p>
            <a:pPr marL="514350" indent="-514350">
              <a:buFont typeface="+mj-lt"/>
              <a:buAutoNum type="arabicPeriod"/>
            </a:pP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sardonyx</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p>
          <a:p>
            <a:pPr marL="514350" indent="-514350">
              <a:buFont typeface="+mj-lt"/>
              <a:buAutoNum type="arabicPeriod"/>
            </a:pPr>
            <a:r>
              <a:rPr kumimoji="0" lang="en-US" sz="3200" b="1" i="1" u="sng" strike="noStrike" kern="1200" cap="none" spc="0" normalizeH="0" baseline="0" noProof="0" dirty="0" err="1">
                <a:ln>
                  <a:noFill/>
                </a:ln>
                <a:solidFill>
                  <a:prstClr val="white"/>
                </a:solidFill>
                <a:effectLst/>
                <a:uLnTx/>
                <a:uFillTx/>
                <a:latin typeface="Trebuchet MS" panose="020B0603020202020204"/>
                <a:ea typeface="+mn-ea"/>
                <a:cs typeface="+mn-cs"/>
              </a:rPr>
              <a:t>sardius</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p>
          <a:p>
            <a:pPr marL="514350" indent="-514350">
              <a:buFont typeface="+mj-lt"/>
              <a:buAutoNum type="arabicPeriod"/>
            </a:pP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chrysolite</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p>
          <a:p>
            <a:pPr marL="514350" indent="-514350">
              <a:buFont typeface="+mj-lt"/>
              <a:buAutoNum type="arabicPeriod"/>
            </a:pP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beryl</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p>
          <a:p>
            <a:pPr marL="514350" indent="-514350">
              <a:buFont typeface="+mj-lt"/>
              <a:buAutoNum type="arabicPeriod"/>
            </a:pP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topaz</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p>
          <a:p>
            <a:pPr marL="514350" indent="-514350">
              <a:buFont typeface="+mj-lt"/>
              <a:buAutoNum type="arabicPeriod"/>
            </a:pP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chrysoprase</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p>
          <a:p>
            <a:pPr marL="514350" indent="-514350">
              <a:buFont typeface="+mj-lt"/>
              <a:buAutoNum type="arabicPeriod"/>
            </a:pP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jacinth</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p>
          <a:p>
            <a:pPr marL="514350" indent="-514350">
              <a:buFont typeface="+mj-lt"/>
              <a:buAutoNum type="arabicPeriod"/>
            </a:pP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amethyst</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a:t>
            </a:r>
            <a:endParaRPr lang="en-US" b="0" i="1" dirty="0"/>
          </a:p>
        </p:txBody>
      </p:sp>
      <p:sp>
        <p:nvSpPr>
          <p:cNvPr id="4" name="Slide Number Placeholder 3"/>
          <p:cNvSpPr>
            <a:spLocks noGrp="1"/>
          </p:cNvSpPr>
          <p:nvPr>
            <p:ph type="sldNum" sz="quarter" idx="5"/>
          </p:nvPr>
        </p:nvSpPr>
        <p:spPr/>
        <p:txBody>
          <a:bodyPr/>
          <a:lstStyle/>
          <a:p>
            <a:fld id="{AAC37792-3584-8F44-A228-D4CCCED21F2F}" type="slidenum">
              <a:rPr lang="en-US" smtClean="0"/>
              <a:t>17</a:t>
            </a:fld>
            <a:endParaRPr lang="en-US"/>
          </a:p>
        </p:txBody>
      </p:sp>
    </p:spTree>
    <p:extLst>
      <p:ext uri="{BB962C8B-B14F-4D97-AF65-F5344CB8AC3E}">
        <p14:creationId xmlns:p14="http://schemas.microsoft.com/office/powerpoint/2010/main" val="12243471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u="sng" dirty="0"/>
              <a:t>The Pearly Gates and streets of Gold</a:t>
            </a:r>
            <a:r>
              <a:rPr lang="en-US" b="1" i="0" u="none" dirty="0"/>
              <a:t>!!!</a:t>
            </a:r>
          </a:p>
          <a:p>
            <a:pPr marL="171450" indent="-171450">
              <a:buFont typeface="Arial" panose="020B0604020202020204" pitchFamily="34" charset="0"/>
              <a:buChar char="•"/>
            </a:pPr>
            <a:r>
              <a:rPr lang="en-US" b="0" i="0" u="none" dirty="0"/>
              <a:t>Not just one, but twelve single pearls ! What sized oysters are in heaven???</a:t>
            </a:r>
            <a:endParaRPr lang="en-US" b="0" i="0" u="sng" dirty="0"/>
          </a:p>
        </p:txBody>
      </p:sp>
      <p:sp>
        <p:nvSpPr>
          <p:cNvPr id="4" name="Slide Number Placeholder 3"/>
          <p:cNvSpPr>
            <a:spLocks noGrp="1"/>
          </p:cNvSpPr>
          <p:nvPr>
            <p:ph type="sldNum" sz="quarter" idx="5"/>
          </p:nvPr>
        </p:nvSpPr>
        <p:spPr/>
        <p:txBody>
          <a:bodyPr/>
          <a:lstStyle/>
          <a:p>
            <a:fld id="{AAC37792-3584-8F44-A228-D4CCCED21F2F}" type="slidenum">
              <a:rPr lang="en-US" smtClean="0"/>
              <a:t>18</a:t>
            </a:fld>
            <a:endParaRPr lang="en-US"/>
          </a:p>
        </p:txBody>
      </p:sp>
    </p:spTree>
    <p:extLst>
      <p:ext uri="{BB962C8B-B14F-4D97-AF65-F5344CB8AC3E}">
        <p14:creationId xmlns:p14="http://schemas.microsoft.com/office/powerpoint/2010/main" val="3006021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19</a:t>
            </a:fld>
            <a:endParaRPr lang="en-US"/>
          </a:p>
        </p:txBody>
      </p:sp>
    </p:spTree>
    <p:extLst>
      <p:ext uri="{BB962C8B-B14F-4D97-AF65-F5344CB8AC3E}">
        <p14:creationId xmlns:p14="http://schemas.microsoft.com/office/powerpoint/2010/main" val="4571703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Newport</a:t>
            </a:r>
            <a:r>
              <a:rPr lang="en-US" dirty="0"/>
              <a:t> (305) “God takes Israel and the church through the stages of the earthly Jerusalem, the heavenly Jerusalem, and the new Jerusalem in order to teach them that humanity’s dream of a holy city is not a delusion. Rather, the holy city is the goal toward which redeemed people, salvation history, and the whole creation move.”</a:t>
            </a:r>
          </a:p>
        </p:txBody>
      </p:sp>
      <p:sp>
        <p:nvSpPr>
          <p:cNvPr id="4" name="Slide Number Placeholder 3"/>
          <p:cNvSpPr>
            <a:spLocks noGrp="1"/>
          </p:cNvSpPr>
          <p:nvPr>
            <p:ph type="sldNum" sz="quarter" idx="5"/>
          </p:nvPr>
        </p:nvSpPr>
        <p:spPr/>
        <p:txBody>
          <a:bodyPr/>
          <a:lstStyle/>
          <a:p>
            <a:fld id="{AAC37792-3584-8F44-A228-D4CCCED21F2F}" type="slidenum">
              <a:rPr lang="en-US" smtClean="0"/>
              <a:t>20</a:t>
            </a:fld>
            <a:endParaRPr lang="en-US"/>
          </a:p>
        </p:txBody>
      </p:sp>
    </p:spTree>
    <p:extLst>
      <p:ext uri="{BB962C8B-B14F-4D97-AF65-F5344CB8AC3E}">
        <p14:creationId xmlns:p14="http://schemas.microsoft.com/office/powerpoint/2010/main" val="1370115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2</a:t>
            </a:fld>
            <a:endParaRPr lang="en-US"/>
          </a:p>
        </p:txBody>
      </p:sp>
    </p:spTree>
    <p:extLst>
      <p:ext uri="{BB962C8B-B14F-4D97-AF65-F5344CB8AC3E}">
        <p14:creationId xmlns:p14="http://schemas.microsoft.com/office/powerpoint/2010/main" val="12637170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14246">
              <a:defRPr/>
            </a:pPr>
            <a:fld id="{AAC37792-3584-8F44-A228-D4CCCED21F2F}" type="slidenum">
              <a:rPr lang="en-US">
                <a:solidFill>
                  <a:prstClr val="black"/>
                </a:solidFill>
                <a:latin typeface="Calibri" panose="020F0502020204030204"/>
              </a:rPr>
              <a:pPr defTabSz="914246">
                <a:defRPr/>
              </a:pPr>
              <a:t>22</a:t>
            </a:fld>
            <a:endParaRPr lang="en-US">
              <a:solidFill>
                <a:prstClr val="black"/>
              </a:solidFill>
              <a:latin typeface="Calibri" panose="020F0502020204030204"/>
            </a:endParaRPr>
          </a:p>
        </p:txBody>
      </p:sp>
    </p:spTree>
    <p:extLst>
      <p:ext uri="{BB962C8B-B14F-4D97-AF65-F5344CB8AC3E}">
        <p14:creationId xmlns:p14="http://schemas.microsoft.com/office/powerpoint/2010/main" val="3849778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3</a:t>
            </a:fld>
            <a:endParaRPr lang="en-US" dirty="0"/>
          </a:p>
        </p:txBody>
      </p:sp>
    </p:spTree>
    <p:extLst>
      <p:ext uri="{BB962C8B-B14F-4D97-AF65-F5344CB8AC3E}">
        <p14:creationId xmlns:p14="http://schemas.microsoft.com/office/powerpoint/2010/main" val="2439713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4</a:t>
            </a:fld>
            <a:endParaRPr lang="en-US" dirty="0"/>
          </a:p>
        </p:txBody>
      </p:sp>
    </p:spTree>
    <p:extLst>
      <p:ext uri="{BB962C8B-B14F-4D97-AF65-F5344CB8AC3E}">
        <p14:creationId xmlns:p14="http://schemas.microsoft.com/office/powerpoint/2010/main" val="888099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5</a:t>
            </a:fld>
            <a:endParaRPr lang="en-US"/>
          </a:p>
        </p:txBody>
      </p:sp>
    </p:spTree>
    <p:extLst>
      <p:ext uri="{BB962C8B-B14F-4D97-AF65-F5344CB8AC3E}">
        <p14:creationId xmlns:p14="http://schemas.microsoft.com/office/powerpoint/2010/main" val="79686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Revelation 21:1-4</a:t>
            </a:r>
          </a:p>
          <a:p>
            <a:r>
              <a:rPr lang="en-US" dirty="0"/>
              <a:t>1 Then I saw a new heaven and a new earth; for the first heaven and the first earth passed away, and there is no longer any sea. 2 And I saw the holy city, new Jerusalem, coming down out of heaven from God, prepared as a bride adorned for her husband. 3 And I heard a loud voice from the throne, saying, “Behold, the tabernacle of God is among the people, and He will dwell among them, and they shall be His people, and God Himself will be among them, 4 and He will wipe away every tear from their eyes; and there will no longer be any death; there will no longer be any mourning, or crying, or pain; the first things have passed away.”</a:t>
            </a:r>
          </a:p>
        </p:txBody>
      </p:sp>
      <p:sp>
        <p:nvSpPr>
          <p:cNvPr id="4" name="Slide Number Placeholder 3"/>
          <p:cNvSpPr>
            <a:spLocks noGrp="1"/>
          </p:cNvSpPr>
          <p:nvPr>
            <p:ph type="sldNum" sz="quarter" idx="5"/>
          </p:nvPr>
        </p:nvSpPr>
        <p:spPr/>
        <p:txBody>
          <a:bodyPr/>
          <a:lstStyle/>
          <a:p>
            <a:fld id="{AAC37792-3584-8F44-A228-D4CCCED21F2F}" type="slidenum">
              <a:rPr lang="en-US" smtClean="0"/>
              <a:t>7</a:t>
            </a:fld>
            <a:endParaRPr lang="en-US"/>
          </a:p>
        </p:txBody>
      </p:sp>
    </p:spTree>
    <p:extLst>
      <p:ext uri="{BB962C8B-B14F-4D97-AF65-F5344CB8AC3E}">
        <p14:creationId xmlns:p14="http://schemas.microsoft.com/office/powerpoint/2010/main" val="2316861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Behold, I am making all things new</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a:t>
            </a:r>
          </a:p>
          <a:p>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Write... these words are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faithful and true</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r>
              <a:rPr lang="el-GR" sz="3200" b="0" i="0" dirty="0">
                <a:solidFill>
                  <a:srgbClr val="001320"/>
                </a:solidFill>
                <a:effectLst/>
                <a:latin typeface="Cardo"/>
              </a:rPr>
              <a:t>πιστοὶ</a:t>
            </a:r>
            <a:r>
              <a:rPr lang="en-US" sz="3200" b="0" i="0" dirty="0">
                <a:solidFill>
                  <a:srgbClr val="001320"/>
                </a:solidFill>
                <a:effectLst/>
                <a:latin typeface="Cardo"/>
              </a:rPr>
              <a:t> </a:t>
            </a:r>
            <a:r>
              <a:rPr lang="el-GR" sz="3200" b="0" i="0" dirty="0">
                <a:solidFill>
                  <a:srgbClr val="001320"/>
                </a:solidFill>
                <a:effectLst/>
                <a:latin typeface="Cardo"/>
              </a:rPr>
              <a:t>καὶ</a:t>
            </a:r>
            <a:r>
              <a:rPr lang="en-US" sz="3200" b="0" i="0" dirty="0">
                <a:solidFill>
                  <a:srgbClr val="001320"/>
                </a:solidFill>
                <a:effectLst/>
                <a:latin typeface="Cardo"/>
              </a:rPr>
              <a:t> </a:t>
            </a:r>
            <a:r>
              <a:rPr lang="el-GR" sz="3200" b="0" i="0" dirty="0">
                <a:solidFill>
                  <a:srgbClr val="001320"/>
                </a:solidFill>
                <a:effectLst/>
                <a:latin typeface="Cardo"/>
              </a:rPr>
              <a:t>ἀληθινοί</a:t>
            </a: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457200" indent="-457200">
              <a:buFont typeface="Arial" panose="020B0604020202020204" pitchFamily="34" charset="0"/>
              <a:buChar char="•"/>
            </a:pP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In Rev 19:11  Jesus as the Rider on the White Horse is called </a:t>
            </a:r>
            <a:r>
              <a:rPr lang="el-GR" sz="1200" kern="1200" dirty="0">
                <a:solidFill>
                  <a:schemeClr val="tx1"/>
                </a:solidFill>
                <a:effectLst/>
                <a:latin typeface="+mn-lt"/>
                <a:ea typeface="+mn-ea"/>
                <a:cs typeface="+mn-cs"/>
              </a:rPr>
              <a:t>Πιστὸς</a:t>
            </a:r>
            <a:r>
              <a:rPr lang="en-US" sz="1200" kern="120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καὶ</a:t>
            </a:r>
            <a:r>
              <a:rPr lang="en-US" sz="1200" kern="1200" dirty="0">
                <a:solidFill>
                  <a:schemeClr val="tx1"/>
                </a:solidFill>
                <a:effectLst/>
                <a:latin typeface="+mn-lt"/>
                <a:ea typeface="+mn-ea"/>
                <a:cs typeface="+mn-cs"/>
              </a:rPr>
              <a:t> </a:t>
            </a:r>
            <a:r>
              <a:rPr kumimoji="0" lang="el-GR" sz="1200" b="0" i="0" u="none" strike="noStrike" kern="1200" cap="none" spc="0" normalizeH="0" baseline="0" noProof="0" dirty="0">
                <a:ln>
                  <a:noFill/>
                </a:ln>
                <a:solidFill>
                  <a:prstClr val="black"/>
                </a:solidFill>
                <a:effectLst/>
                <a:uLnTx/>
                <a:uFillTx/>
                <a:latin typeface="+mn-lt"/>
                <a:ea typeface="+mn-ea"/>
                <a:cs typeface="+mn-cs"/>
              </a:rPr>
              <a:t>Ἀληθινός</a:t>
            </a:r>
            <a:br>
              <a:rPr lang="el-GR" sz="3200" dirty="0"/>
            </a:b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algn="l"/>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6 “</a:t>
            </a:r>
            <a:r>
              <a:rPr kumimoji="0" lang="en-US" sz="4000" b="1" i="1" u="sng" strike="noStrike" kern="1200" cap="none" spc="0" normalizeH="0" baseline="0" noProof="0" dirty="0">
                <a:ln>
                  <a:noFill/>
                </a:ln>
                <a:solidFill>
                  <a:srgbClr val="F09415"/>
                </a:solidFill>
                <a:effectLst>
                  <a:outerShdw blurRad="38100" dist="38100" dir="2700000" algn="tl">
                    <a:srgbClr val="000000">
                      <a:alpha val="43137"/>
                    </a:srgbClr>
                  </a:outerShdw>
                </a:effectLst>
                <a:uLnTx/>
                <a:uFillTx/>
                <a:latin typeface="Trebuchet MS" panose="020B0603020202020204"/>
                <a:ea typeface="+mn-ea"/>
                <a:cs typeface="+mn-cs"/>
              </a:rPr>
              <a:t>It is done</a:t>
            </a:r>
            <a:r>
              <a:rPr kumimoji="0" lang="en-US" sz="4000" b="1" i="1" u="none" strike="noStrike" kern="1200" cap="none" spc="0" normalizeH="0" baseline="0" noProof="0" dirty="0">
                <a:ln>
                  <a:noFill/>
                </a:ln>
                <a:solidFill>
                  <a:srgbClr val="F09415"/>
                </a:solidFill>
                <a:effectLst>
                  <a:outerShdw blurRad="38100" dist="38100" dir="2700000" algn="tl">
                    <a:srgbClr val="000000">
                      <a:alpha val="43137"/>
                    </a:srgbClr>
                  </a:outerShdw>
                </a:effectLst>
                <a:uLnTx/>
                <a:uFillTx/>
                <a:latin typeface="Trebuchet MS" panose="020B0603020202020204"/>
                <a:ea typeface="+mn-ea"/>
                <a:cs typeface="+mn-cs"/>
              </a:rPr>
              <a:t>. </a:t>
            </a:r>
            <a:r>
              <a:rPr kumimoji="0" lang="en-US" sz="4000" b="1" i="1" u="none" strike="noStrike" kern="1200" cap="none" spc="0" normalizeH="0" baseline="0" noProof="0" dirty="0">
                <a:ln>
                  <a:noFill/>
                </a:ln>
                <a:solidFill>
                  <a:srgbClr val="F09415"/>
                </a:solidFill>
                <a:effectLst>
                  <a:outerShdw blurRad="38100" dist="38100" dir="2700000" algn="tl">
                    <a:srgbClr val="000000">
                      <a:alpha val="43137"/>
                    </a:srgbClr>
                  </a:outerShdw>
                </a:effectLst>
                <a:uLnTx/>
                <a:uFillTx/>
                <a:latin typeface="Trebuchet MS" panose="020B0603020202020204"/>
                <a:ea typeface="+mn-ea"/>
                <a:cs typeface="+mn-cs"/>
                <a:sym typeface="Wingdings" panose="05000000000000000000" pitchFamily="2" charset="2"/>
              </a:rPr>
              <a:t>  </a:t>
            </a:r>
            <a:r>
              <a:rPr kumimoji="0" lang="el-GR" sz="4000" b="1" i="1" u="none" strike="noStrike" kern="1200" cap="none" spc="0" normalizeH="0" baseline="0" noProof="0" dirty="0">
                <a:ln>
                  <a:noFill/>
                </a:ln>
                <a:solidFill>
                  <a:srgbClr val="F09415"/>
                </a:solidFill>
                <a:effectLst>
                  <a:outerShdw blurRad="38100" dist="38100" dir="2700000" algn="tl">
                    <a:srgbClr val="000000">
                      <a:alpha val="43137"/>
                    </a:srgbClr>
                  </a:outerShdw>
                </a:effectLst>
                <a:uLnTx/>
                <a:uFillTx/>
                <a:latin typeface="Trebuchet MS" panose="020B0603020202020204"/>
                <a:ea typeface="+mn-ea"/>
                <a:cs typeface="+mn-cs"/>
                <a:sym typeface="Wingdings" panose="05000000000000000000" pitchFamily="2" charset="2"/>
              </a:rPr>
              <a:t>Γέγοναν</a:t>
            </a:r>
            <a:r>
              <a:rPr kumimoji="0" lang="en-US" sz="4000" b="1" i="1" u="none" strike="noStrike" kern="1200" cap="none" spc="0" normalizeH="0" baseline="0" noProof="0" dirty="0">
                <a:ln>
                  <a:noFill/>
                </a:ln>
                <a:solidFill>
                  <a:srgbClr val="F09415"/>
                </a:solidFill>
                <a:effectLst>
                  <a:outerShdw blurRad="38100" dist="38100" dir="2700000" algn="tl">
                    <a:srgbClr val="000000">
                      <a:alpha val="43137"/>
                    </a:srgbClr>
                  </a:outerShdw>
                </a:effectLst>
                <a:uLnTx/>
                <a:uFillTx/>
                <a:latin typeface="Trebuchet MS" panose="020B0603020202020204"/>
                <a:ea typeface="+mn-ea"/>
                <a:cs typeface="+mn-cs"/>
                <a:sym typeface="Wingdings" panose="05000000000000000000" pitchFamily="2" charset="2"/>
              </a:rPr>
              <a:t> </a:t>
            </a:r>
            <a:r>
              <a:rPr kumimoji="0" lang="en-US" sz="4000" b="0" i="0" u="none" strike="noStrike" kern="1200" cap="none" spc="0" normalizeH="0" baseline="0" noProof="0" dirty="0">
                <a:ln>
                  <a:noFill/>
                </a:ln>
                <a:solidFill>
                  <a:srgbClr val="F09415"/>
                </a:solidFill>
                <a:effectLst>
                  <a:outerShdw blurRad="38100" dist="38100" dir="2700000" algn="tl">
                    <a:srgbClr val="000000">
                      <a:alpha val="43137"/>
                    </a:srgbClr>
                  </a:outerShdw>
                </a:effectLst>
                <a:uLnTx/>
                <a:uFillTx/>
                <a:latin typeface="Trebuchet MS" panose="020B0603020202020204"/>
                <a:ea typeface="+mn-ea"/>
                <a:cs typeface="+mn-cs"/>
                <a:sym typeface="Wingdings" panose="05000000000000000000" pitchFamily="2" charset="2"/>
              </a:rPr>
              <a:t>from</a:t>
            </a:r>
            <a:r>
              <a:rPr kumimoji="0" lang="en-US" sz="4000" b="1" i="1" u="none" strike="noStrike" kern="1200" cap="none" spc="0" normalizeH="0" baseline="0" noProof="0" dirty="0">
                <a:ln>
                  <a:noFill/>
                </a:ln>
                <a:solidFill>
                  <a:srgbClr val="F09415"/>
                </a:solidFill>
                <a:effectLst>
                  <a:outerShdw blurRad="38100" dist="38100" dir="2700000" algn="tl">
                    <a:srgbClr val="000000">
                      <a:alpha val="43137"/>
                    </a:srgbClr>
                  </a:outerShdw>
                </a:effectLst>
                <a:uLnTx/>
                <a:uFillTx/>
                <a:latin typeface="Trebuchet MS" panose="020B0603020202020204"/>
                <a:ea typeface="+mn-ea"/>
                <a:cs typeface="+mn-cs"/>
                <a:sym typeface="Wingdings" panose="05000000000000000000" pitchFamily="2" charset="2"/>
              </a:rPr>
              <a:t> </a:t>
            </a:r>
            <a:r>
              <a:rPr lang="en-US" sz="4000" b="0" i="1" dirty="0" err="1">
                <a:solidFill>
                  <a:srgbClr val="001320"/>
                </a:solidFill>
                <a:effectLst/>
                <a:latin typeface="Roboto"/>
              </a:rPr>
              <a:t>gínomai</a:t>
            </a:r>
            <a:r>
              <a:rPr lang="en-US" sz="4000" b="0" i="0" dirty="0">
                <a:solidFill>
                  <a:srgbClr val="001320"/>
                </a:solidFill>
                <a:effectLst/>
                <a:latin typeface="Roboto"/>
              </a:rPr>
              <a:t> – properly, to </a:t>
            </a:r>
            <a:r>
              <a:rPr lang="en-US" sz="4000" b="0" i="1" dirty="0">
                <a:solidFill>
                  <a:srgbClr val="001320"/>
                </a:solidFill>
                <a:effectLst/>
                <a:latin typeface="Roboto"/>
              </a:rPr>
              <a:t>emerge</a:t>
            </a:r>
            <a:r>
              <a:rPr lang="en-US" sz="4000" b="0" i="0" dirty="0">
                <a:solidFill>
                  <a:srgbClr val="001320"/>
                </a:solidFill>
                <a:effectLst/>
                <a:latin typeface="Roboto"/>
              </a:rPr>
              <a:t>,</a:t>
            </a:r>
            <a:r>
              <a:rPr lang="en-US" sz="4000" b="0" i="1" dirty="0">
                <a:solidFill>
                  <a:srgbClr val="001320"/>
                </a:solidFill>
                <a:effectLst/>
                <a:latin typeface="Roboto"/>
              </a:rPr>
              <a:t> become</a:t>
            </a:r>
            <a:r>
              <a:rPr lang="en-US" sz="4000" b="0" i="0" dirty="0">
                <a:solidFill>
                  <a:srgbClr val="001320"/>
                </a:solidFill>
                <a:effectLst/>
                <a:latin typeface="Roboto"/>
              </a:rPr>
              <a:t>, </a:t>
            </a:r>
            <a:r>
              <a:rPr lang="en-US" sz="4000" b="0" i="1" dirty="0">
                <a:solidFill>
                  <a:srgbClr val="001320"/>
                </a:solidFill>
                <a:effectLst/>
                <a:latin typeface="Roboto"/>
              </a:rPr>
              <a:t>transitioning</a:t>
            </a:r>
            <a:r>
              <a:rPr lang="en-US" sz="4000" b="0" i="0" dirty="0">
                <a:solidFill>
                  <a:srgbClr val="001320"/>
                </a:solidFill>
                <a:effectLst/>
                <a:latin typeface="Roboto"/>
              </a:rPr>
              <a:t> from one point (realm, condition) to another. </a:t>
            </a:r>
            <a:r>
              <a:rPr lang="en-US" sz="4000" b="0" i="0" u="none" strike="noStrike" dirty="0">
                <a:solidFill>
                  <a:srgbClr val="008AE6"/>
                </a:solidFill>
                <a:effectLst/>
                <a:latin typeface="Roboto"/>
                <a:hlinkClick r:id="rId3">
                  <a:extLst>
                    <a:ext uri="{A12FA001-AC4F-418D-AE19-62706E023703}">
                      <ahyp:hlinkClr xmlns:ahyp="http://schemas.microsoft.com/office/drawing/2018/hyperlinkcolor" val="tx"/>
                    </a:ext>
                  </a:extLst>
                </a:hlinkClick>
              </a:rPr>
              <a:t>1096</a:t>
            </a:r>
            <a:r>
              <a:rPr lang="en-US" sz="4000" b="0" i="0" dirty="0">
                <a:solidFill>
                  <a:srgbClr val="001320"/>
                </a:solidFill>
                <a:effectLst/>
                <a:latin typeface="Roboto"/>
              </a:rPr>
              <a:t> (</a:t>
            </a:r>
            <a:r>
              <a:rPr lang="en-US" sz="4000" b="0" i="1" dirty="0" err="1">
                <a:solidFill>
                  <a:srgbClr val="001320"/>
                </a:solidFill>
                <a:effectLst/>
                <a:latin typeface="Roboto"/>
              </a:rPr>
              <a:t>gínomai</a:t>
            </a:r>
            <a:r>
              <a:rPr lang="en-US" sz="4000" b="0" i="0" dirty="0">
                <a:solidFill>
                  <a:srgbClr val="001320"/>
                </a:solidFill>
                <a:effectLst/>
                <a:latin typeface="Roboto"/>
              </a:rPr>
              <a:t>) fundamentally means "</a:t>
            </a:r>
            <a:r>
              <a:rPr lang="en-US" sz="4000" b="0" i="1" dirty="0">
                <a:solidFill>
                  <a:srgbClr val="001320"/>
                </a:solidFill>
                <a:effectLst/>
                <a:latin typeface="Roboto"/>
              </a:rPr>
              <a:t>become</a:t>
            </a:r>
            <a:r>
              <a:rPr lang="en-US" sz="4000" b="0" i="0" dirty="0">
                <a:solidFill>
                  <a:srgbClr val="001320"/>
                </a:solidFill>
                <a:effectLst/>
                <a:latin typeface="Roboto"/>
              </a:rPr>
              <a:t>" (becoming, became) so it is </a:t>
            </a:r>
            <a:r>
              <a:rPr lang="en-US" sz="4000" b="0" i="1" dirty="0">
                <a:solidFill>
                  <a:srgbClr val="001320"/>
                </a:solidFill>
                <a:effectLst/>
                <a:latin typeface="Roboto"/>
              </a:rPr>
              <a:t>not</a:t>
            </a:r>
            <a:r>
              <a:rPr lang="en-US" sz="4000" b="0" i="0" dirty="0">
                <a:solidFill>
                  <a:srgbClr val="001320"/>
                </a:solidFill>
                <a:effectLst/>
                <a:latin typeface="Roboto"/>
              </a:rPr>
              <a:t> an exact equivalent to the ordinary equative verb "to be" (</a:t>
            </a:r>
            <a:r>
              <a:rPr lang="en-US" sz="4000" b="0" i="1" dirty="0">
                <a:solidFill>
                  <a:srgbClr val="001320"/>
                </a:solidFill>
                <a:effectLst/>
                <a:latin typeface="Roboto"/>
              </a:rPr>
              <a:t>is</a:t>
            </a:r>
            <a:r>
              <a:rPr lang="en-US" sz="4000" b="0" i="0" dirty="0">
                <a:solidFill>
                  <a:srgbClr val="001320"/>
                </a:solidFill>
                <a:effectLst/>
                <a:latin typeface="Roboto"/>
              </a:rPr>
              <a:t>, </a:t>
            </a:r>
            <a:r>
              <a:rPr lang="en-US" sz="4000" b="0" i="1" dirty="0">
                <a:solidFill>
                  <a:srgbClr val="001320"/>
                </a:solidFill>
                <a:effectLst/>
                <a:latin typeface="Roboto"/>
              </a:rPr>
              <a:t>was</a:t>
            </a:r>
            <a:r>
              <a:rPr lang="en-US" sz="4000" b="0" i="0" dirty="0">
                <a:solidFill>
                  <a:srgbClr val="001320"/>
                </a:solidFill>
                <a:effectLst/>
                <a:latin typeface="Roboto"/>
              </a:rPr>
              <a:t>, </a:t>
            </a:r>
            <a:r>
              <a:rPr lang="en-US" sz="4000" b="0" i="1" dirty="0">
                <a:solidFill>
                  <a:srgbClr val="001320"/>
                </a:solidFill>
                <a:effectLst/>
                <a:latin typeface="Roboto"/>
              </a:rPr>
              <a:t>will be</a:t>
            </a:r>
            <a:r>
              <a:rPr lang="en-US" sz="4000" b="0" i="0" dirty="0">
                <a:solidFill>
                  <a:srgbClr val="001320"/>
                </a:solidFill>
                <a:effectLst/>
                <a:latin typeface="Roboto"/>
              </a:rPr>
              <a:t>).... (</a:t>
            </a:r>
            <a:r>
              <a:rPr lang="en-US" sz="4000" b="0" i="1" dirty="0" err="1">
                <a:solidFill>
                  <a:srgbClr val="001320"/>
                </a:solidFill>
                <a:effectLst/>
                <a:latin typeface="Roboto"/>
              </a:rPr>
              <a:t>ginomai</a:t>
            </a:r>
            <a:r>
              <a:rPr lang="en-US" sz="4000" b="0" i="0" dirty="0">
                <a:solidFill>
                  <a:srgbClr val="001320"/>
                </a:solidFill>
                <a:effectLst/>
                <a:latin typeface="Roboto"/>
              </a:rPr>
              <a:t>) means "to </a:t>
            </a:r>
            <a:r>
              <a:rPr lang="en-US" sz="4000" b="0" i="1" dirty="0">
                <a:solidFill>
                  <a:srgbClr val="001320"/>
                </a:solidFill>
                <a:effectLst/>
                <a:latin typeface="Roboto"/>
              </a:rPr>
              <a:t>become</a:t>
            </a:r>
            <a:r>
              <a:rPr lang="en-US" sz="4000" b="0" i="0" dirty="0">
                <a:solidFill>
                  <a:srgbClr val="001320"/>
                </a:solidFill>
                <a:effectLst/>
                <a:latin typeface="Roboto"/>
              </a:rPr>
              <a:t>, and signifies </a:t>
            </a:r>
            <a:r>
              <a:rPr lang="en-US" sz="4000" b="0" i="1" dirty="0">
                <a:solidFill>
                  <a:srgbClr val="001320"/>
                </a:solidFill>
                <a:effectLst/>
                <a:latin typeface="Roboto"/>
              </a:rPr>
              <a:t>a change of condition, state or place</a:t>
            </a:r>
            <a:r>
              <a:rPr lang="en-US" sz="4000" b="0" i="0" dirty="0">
                <a:solidFill>
                  <a:srgbClr val="001320"/>
                </a:solidFill>
                <a:effectLst/>
                <a:latin typeface="Roboto"/>
              </a:rPr>
              <a:t>" ... </a:t>
            </a:r>
            <a:r>
              <a:rPr lang="en-US" sz="4000" b="0" i="1" dirty="0">
                <a:solidFill>
                  <a:srgbClr val="001320"/>
                </a:solidFill>
                <a:effectLst/>
                <a:latin typeface="Roboto"/>
              </a:rPr>
              <a:t>to come into being/manifestation i</a:t>
            </a:r>
            <a:r>
              <a:rPr lang="en-US" sz="4000" b="0" i="0" dirty="0">
                <a:solidFill>
                  <a:srgbClr val="001320"/>
                </a:solidFill>
                <a:effectLst/>
                <a:latin typeface="Roboto"/>
              </a:rPr>
              <a:t>mplying  </a:t>
            </a:r>
            <a:r>
              <a:rPr lang="en-US" sz="4000" b="0" i="1" dirty="0">
                <a:solidFill>
                  <a:srgbClr val="001320"/>
                </a:solidFill>
                <a:effectLst/>
                <a:latin typeface="Roboto"/>
              </a:rPr>
              <a:t>motion, movement, or growth</a:t>
            </a:r>
            <a:r>
              <a:rPr lang="en-US" sz="4000" b="0" i="0" dirty="0">
                <a:solidFill>
                  <a:srgbClr val="001320"/>
                </a:solidFill>
                <a:effectLst/>
                <a:latin typeface="Roboto"/>
              </a:rPr>
              <a:t>" (at 2 Pet 1:4). Thus it is used for </a:t>
            </a:r>
            <a:r>
              <a:rPr lang="en-US" sz="4000" b="0" i="1" dirty="0">
                <a:solidFill>
                  <a:srgbClr val="001320"/>
                </a:solidFill>
                <a:effectLst/>
                <a:latin typeface="Roboto"/>
              </a:rPr>
              <a:t>God's</a:t>
            </a:r>
            <a:r>
              <a:rPr lang="en-US" sz="4000" b="0" i="0" dirty="0">
                <a:solidFill>
                  <a:srgbClr val="001320"/>
                </a:solidFill>
                <a:effectLst/>
                <a:latin typeface="Roboto"/>
              </a:rPr>
              <a:t> actions as emerging from eternity and becoming (showing themselves) in time (physical space).</a:t>
            </a:r>
          </a:p>
          <a:p>
            <a:endParaRPr kumimoji="0" lang="en-US" sz="4000" b="1" i="1" u="none" strike="noStrike" kern="1200" cap="none" spc="0" normalizeH="0" baseline="0" noProof="0" dirty="0">
              <a:ln>
                <a:noFill/>
              </a:ln>
              <a:solidFill>
                <a:srgbClr val="F09415"/>
              </a:solidFill>
              <a:effectLst>
                <a:outerShdw blurRad="38100" dist="38100" dir="2700000" algn="tl">
                  <a:srgbClr val="000000">
                    <a:alpha val="43137"/>
                  </a:srgbClr>
                </a:outerShdw>
              </a:effectLst>
              <a:uLnTx/>
              <a:uFillTx/>
              <a:latin typeface="Trebuchet MS" panose="020B0603020202020204"/>
              <a:ea typeface="+mn-ea"/>
              <a:cs typeface="+mn-cs"/>
              <a:sym typeface="Wingdings" panose="05000000000000000000" pitchFamily="2" charset="2"/>
            </a:endParaRPr>
          </a:p>
          <a:p>
            <a:r>
              <a:rPr kumimoji="0" lang="en-US" sz="4000" b="1" i="0" u="none" strike="noStrike" kern="1200" cap="none" spc="0" normalizeH="0" baseline="0" noProof="0" dirty="0">
                <a:ln>
                  <a:noFill/>
                </a:ln>
                <a:solidFill>
                  <a:srgbClr val="F09415"/>
                </a:solidFill>
                <a:effectLst>
                  <a:outerShdw blurRad="38100" dist="38100" dir="2700000" algn="tl">
                    <a:srgbClr val="000000">
                      <a:alpha val="43137"/>
                    </a:srgbClr>
                  </a:outerShdw>
                </a:effectLst>
                <a:uLnTx/>
                <a:uFillTx/>
                <a:latin typeface="Trebuchet MS" panose="020B0603020202020204"/>
                <a:ea typeface="+mn-ea"/>
                <a:cs typeface="+mn-cs"/>
                <a:sym typeface="Wingdings" panose="05000000000000000000" pitchFamily="2" charset="2"/>
              </a:rPr>
              <a:t>Jesus on the cross</a:t>
            </a:r>
            <a:r>
              <a:rPr kumimoji="0" lang="en-US" sz="4000" b="1" i="1" u="none" strike="noStrike" kern="1200" cap="none" spc="0" normalizeH="0" baseline="0" noProof="0" dirty="0">
                <a:ln>
                  <a:noFill/>
                </a:ln>
                <a:solidFill>
                  <a:srgbClr val="F09415"/>
                </a:solidFill>
                <a:effectLst>
                  <a:outerShdw blurRad="38100" dist="38100" dir="2700000" algn="tl">
                    <a:srgbClr val="000000">
                      <a:alpha val="43137"/>
                    </a:srgbClr>
                  </a:outerShdw>
                </a:effectLst>
                <a:uLnTx/>
                <a:uFillTx/>
                <a:latin typeface="Trebuchet MS" panose="020B0603020202020204"/>
                <a:ea typeface="+mn-ea"/>
                <a:cs typeface="+mn-cs"/>
                <a:sym typeface="Wingdings" panose="05000000000000000000" pitchFamily="2" charset="2"/>
              </a:rPr>
              <a:t>:  “It is finished.” John 19:30   </a:t>
            </a:r>
            <a:r>
              <a:rPr kumimoji="0" lang="el-GR" sz="4000" b="1" i="1" u="none" strike="noStrike" kern="1200" cap="none" spc="0" normalizeH="0" baseline="0" noProof="0" dirty="0">
                <a:ln>
                  <a:noFill/>
                </a:ln>
                <a:solidFill>
                  <a:srgbClr val="F09415"/>
                </a:solidFill>
                <a:effectLst>
                  <a:outerShdw blurRad="38100" dist="38100" dir="2700000" algn="tl">
                    <a:srgbClr val="000000">
                      <a:alpha val="43137"/>
                    </a:srgbClr>
                  </a:outerShdw>
                </a:effectLst>
                <a:uLnTx/>
                <a:uFillTx/>
                <a:latin typeface="Trebuchet MS" panose="020B0603020202020204"/>
                <a:ea typeface="+mn-ea"/>
                <a:cs typeface="+mn-cs"/>
                <a:sym typeface="Wingdings" panose="05000000000000000000" pitchFamily="2" charset="2"/>
              </a:rPr>
              <a:t>Τετέλεσται</a:t>
            </a:r>
            <a:r>
              <a:rPr kumimoji="0" lang="en-US" sz="4000" b="1" i="1" u="none" strike="noStrike" kern="1200" cap="none" spc="0" normalizeH="0" baseline="0" noProof="0" dirty="0">
                <a:ln>
                  <a:noFill/>
                </a:ln>
                <a:solidFill>
                  <a:srgbClr val="F09415"/>
                </a:solidFill>
                <a:effectLst>
                  <a:outerShdw blurRad="38100" dist="38100" dir="2700000" algn="tl">
                    <a:srgbClr val="000000">
                      <a:alpha val="43137"/>
                    </a:srgbClr>
                  </a:outerShdw>
                </a:effectLst>
                <a:uLnTx/>
                <a:uFillTx/>
                <a:latin typeface="Trebuchet MS" panose="020B0603020202020204"/>
                <a:ea typeface="+mn-ea"/>
                <a:cs typeface="+mn-cs"/>
                <a:sym typeface="Wingdings" panose="05000000000000000000" pitchFamily="2" charset="2"/>
              </a:rPr>
              <a:t>  </a:t>
            </a:r>
            <a:r>
              <a:rPr kumimoji="0" lang="en-US" sz="4000" b="0" i="1" u="none" strike="noStrike" kern="1200" cap="none" spc="0" normalizeH="0" baseline="0" noProof="0" dirty="0">
                <a:ln>
                  <a:noFill/>
                </a:ln>
                <a:solidFill>
                  <a:srgbClr val="F09415"/>
                </a:solidFill>
                <a:effectLst>
                  <a:outerShdw blurRad="38100" dist="38100" dir="2700000" algn="tl">
                    <a:srgbClr val="000000">
                      <a:alpha val="43137"/>
                    </a:srgbClr>
                  </a:outerShdw>
                </a:effectLst>
                <a:uLnTx/>
                <a:uFillTx/>
                <a:latin typeface="Trebuchet MS" panose="020B0603020202020204"/>
                <a:ea typeface="+mn-ea"/>
                <a:cs typeface="+mn-cs"/>
                <a:sym typeface="Wingdings" panose="05000000000000000000" pitchFamily="2" charset="2"/>
              </a:rPr>
              <a:t>t</a:t>
            </a:r>
            <a:r>
              <a:rPr lang="en-US" sz="1200" b="0" i="1" kern="1200" dirty="0" err="1">
                <a:solidFill>
                  <a:schemeClr val="tx1"/>
                </a:solidFill>
                <a:effectLst/>
                <a:latin typeface="+mn-lt"/>
                <a:ea typeface="+mn-ea"/>
                <a:cs typeface="+mn-cs"/>
              </a:rPr>
              <a:t>eléō</a:t>
            </a:r>
            <a:r>
              <a:rPr lang="en-US" sz="1200" b="0" i="0" kern="1200" dirty="0">
                <a:solidFill>
                  <a:schemeClr val="tx1"/>
                </a:solidFill>
                <a:effectLst/>
                <a:latin typeface="+mn-lt"/>
                <a:ea typeface="+mn-ea"/>
                <a:cs typeface="+mn-cs"/>
              </a:rPr>
              <a:t> (from </a:t>
            </a:r>
            <a:r>
              <a:rPr lang="en-US" sz="1200" b="0" i="0" u="none" strike="noStrike" kern="1200" dirty="0">
                <a:solidFill>
                  <a:schemeClr val="tx1"/>
                </a:solidFill>
                <a:effectLst/>
                <a:latin typeface="+mn-lt"/>
                <a:ea typeface="+mn-ea"/>
                <a:cs typeface="+mn-cs"/>
                <a:hlinkClick r:id="rId4"/>
              </a:rPr>
              <a:t>5056</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a:t>
            </a:r>
            <a:r>
              <a:rPr lang="en-US" sz="1200" b="0" i="1" kern="1200" dirty="0" err="1">
                <a:solidFill>
                  <a:schemeClr val="tx1"/>
                </a:solidFill>
                <a:effectLst/>
                <a:latin typeface="+mn-lt"/>
                <a:ea typeface="+mn-ea"/>
                <a:cs typeface="+mn-cs"/>
              </a:rPr>
              <a:t>télos</a:t>
            </a:r>
            <a:r>
              <a:rPr lang="en-US" sz="1200" b="0" i="0" kern="1200" dirty="0">
                <a:solidFill>
                  <a:schemeClr val="tx1"/>
                </a:solidFill>
                <a:effectLst/>
                <a:latin typeface="+mn-lt"/>
                <a:ea typeface="+mn-ea"/>
                <a:cs typeface="+mn-cs"/>
              </a:rPr>
              <a:t>, "consummation, completion") – properly, to complete (consummate), i.e. </a:t>
            </a:r>
            <a:r>
              <a:rPr lang="en-US" sz="1200" b="0" i="1" kern="1200" dirty="0">
                <a:solidFill>
                  <a:schemeClr val="tx1"/>
                </a:solidFill>
                <a:effectLst/>
                <a:latin typeface="+mn-lt"/>
                <a:ea typeface="+mn-ea"/>
                <a:cs typeface="+mn-cs"/>
              </a:rPr>
              <a:t>finish</a:t>
            </a:r>
            <a:r>
              <a:rPr lang="en-US" sz="1200" b="0" i="0" kern="1200" dirty="0">
                <a:solidFill>
                  <a:schemeClr val="tx1"/>
                </a:solidFill>
                <a:effectLst/>
                <a:latin typeface="+mn-lt"/>
                <a:ea typeface="+mn-ea"/>
                <a:cs typeface="+mn-cs"/>
              </a:rPr>
              <a:t> (qualitatively) the necessary </a:t>
            </a:r>
            <a:r>
              <a:rPr lang="en-US" sz="1200" b="0" i="1" kern="1200" dirty="0">
                <a:solidFill>
                  <a:schemeClr val="tx1"/>
                </a:solidFill>
                <a:effectLst/>
                <a:latin typeface="+mn-lt"/>
                <a:ea typeface="+mn-ea"/>
                <a:cs typeface="+mn-cs"/>
              </a:rPr>
              <a:t>process</a:t>
            </a:r>
            <a:r>
              <a:rPr lang="en-US" sz="1200" b="0" i="0" kern="1200" dirty="0">
                <a:solidFill>
                  <a:schemeClr val="tx1"/>
                </a:solidFill>
                <a:effectLst/>
                <a:latin typeface="+mn-lt"/>
                <a:ea typeface="+mn-ea"/>
                <a:cs typeface="+mn-cs"/>
              </a:rPr>
              <a:t> – with the results "rolling-over" to the next level (phase) of consummation. </a:t>
            </a:r>
            <a:r>
              <a:rPr lang="en-US" sz="1200" b="0" i="0" u="none" strike="noStrike" kern="1200" dirty="0">
                <a:solidFill>
                  <a:schemeClr val="tx1"/>
                </a:solidFill>
                <a:effectLst/>
                <a:latin typeface="+mn-lt"/>
                <a:ea typeface="+mn-ea"/>
                <a:cs typeface="+mn-cs"/>
                <a:hlinkClick r:id="rId4"/>
              </a:rPr>
              <a:t>See 5056</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telos</a:t>
            </a:r>
            <a:r>
              <a:rPr lang="en-US" sz="1200" b="0" i="0" kern="1200" dirty="0">
                <a:solidFill>
                  <a:schemeClr val="tx1"/>
                </a:solidFill>
                <a:effectLst/>
                <a:latin typeface="+mn-lt"/>
                <a:ea typeface="+mn-ea"/>
                <a:cs typeface="+mn-cs"/>
              </a:rPr>
              <a:t>).</a:t>
            </a:r>
            <a:endParaRPr kumimoji="0" lang="en-US" sz="4000" b="1" i="1" u="none" strike="noStrike" kern="1200" cap="none" spc="0" normalizeH="0" baseline="0" noProof="0" dirty="0">
              <a:ln>
                <a:noFill/>
              </a:ln>
              <a:solidFill>
                <a:srgbClr val="F09415"/>
              </a:solidFill>
              <a:effectLst>
                <a:outerShdw blurRad="38100" dist="38100" dir="2700000" algn="tl">
                  <a:srgbClr val="000000">
                    <a:alpha val="43137"/>
                  </a:srgbClr>
                </a:outerShdw>
              </a:effectLst>
              <a:uLnTx/>
              <a:uFillTx/>
              <a:latin typeface="Trebuchet MS" panose="020B0603020202020204"/>
              <a:ea typeface="+mn-ea"/>
              <a:cs typeface="+mn-cs"/>
            </a:endParaRPr>
          </a:p>
          <a:p>
            <a:endParaRPr kumimoji="0" lang="en-US" sz="4000" b="1" i="1" u="none" strike="noStrike" kern="1200" cap="none" spc="0" normalizeH="0" baseline="0" noProof="0" dirty="0">
              <a:ln>
                <a:noFill/>
              </a:ln>
              <a:solidFill>
                <a:srgbClr val="F09415"/>
              </a:solidFill>
              <a:effectLst>
                <a:outerShdw blurRad="38100" dist="38100" dir="2700000" algn="tl">
                  <a:srgbClr val="000000">
                    <a:alpha val="43137"/>
                  </a:srgbClr>
                </a:outerShdw>
              </a:effectLst>
              <a:uLnTx/>
              <a:uFillTx/>
              <a:latin typeface="Trebuchet MS" panose="020B0603020202020204"/>
              <a:ea typeface="+mn-ea"/>
              <a:cs typeface="+mn-cs"/>
            </a:endParaRPr>
          </a:p>
          <a:p>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I am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the Alpha and the Omega</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the beginning and the end.</a:t>
            </a:r>
          </a:p>
          <a:p>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I will give water </a:t>
            </a:r>
          </a:p>
          <a:p>
            <a:pPr marL="457200" indent="-457200">
              <a:buFont typeface="Arial" panose="020B0604020202020204" pitchFamily="34" charset="0"/>
              <a:buChar cha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to the one who thirsts (</a:t>
            </a: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present participle </a:t>
            </a: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 the one who is thirsting...) Not just a passing thirst but a continuous one !!</a:t>
            </a: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457200" indent="-457200">
              <a:buFont typeface="Arial" panose="020B0604020202020204" pitchFamily="34" charset="0"/>
              <a:buChar cha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from the spring of </a:t>
            </a:r>
            <a:r>
              <a:rPr kumimoji="0" lang="en-US" sz="3200" b="1" i="1" u="sng" strike="noStrike" kern="1200" cap="none" spc="0" normalizeH="0" baseline="0" noProof="0" dirty="0">
                <a:ln>
                  <a:noFill/>
                </a:ln>
                <a:solidFill>
                  <a:srgbClr val="5AA6C0">
                    <a:lumMod val="40000"/>
                    <a:lumOff val="60000"/>
                  </a:srgbClr>
                </a:solidFill>
                <a:effectLst>
                  <a:outerShdw blurRad="38100" dist="38100" dir="2700000" algn="tl">
                    <a:srgbClr val="000000">
                      <a:alpha val="43137"/>
                    </a:srgbClr>
                  </a:outerShdw>
                </a:effectLst>
                <a:uLnTx/>
                <a:uFillTx/>
                <a:latin typeface="Trebuchet MS" panose="020B0603020202020204"/>
                <a:ea typeface="+mn-ea"/>
                <a:cs typeface="+mn-cs"/>
              </a:rPr>
              <a:t>the water of life, </a:t>
            </a:r>
          </a:p>
          <a:p>
            <a:pPr marL="457200" indent="-457200">
              <a:buFont typeface="Arial" panose="020B0604020202020204" pitchFamily="34" charset="0"/>
              <a:buChar char="•"/>
            </a:pPr>
            <a:r>
              <a:rPr kumimoji="0" lang="en-US" sz="3200" b="1" i="1" u="sng" strike="noStrike" kern="1200" cap="none" spc="0" normalizeH="0" baseline="0" noProof="0" dirty="0">
                <a:ln>
                  <a:noFill/>
                </a:ln>
                <a:solidFill>
                  <a:srgbClr val="5AA6C0">
                    <a:lumMod val="40000"/>
                    <a:lumOff val="60000"/>
                  </a:srgbClr>
                </a:solidFill>
                <a:effectLst>
                  <a:outerShdw blurRad="38100" dist="38100" dir="2700000" algn="tl">
                    <a:srgbClr val="000000">
                      <a:alpha val="43137"/>
                    </a:srgbClr>
                  </a:outerShdw>
                </a:effectLst>
                <a:uLnTx/>
                <a:uFillTx/>
                <a:latin typeface="Trebuchet MS" panose="020B0603020202020204"/>
                <a:ea typeface="+mn-ea"/>
                <a:cs typeface="+mn-cs"/>
              </a:rPr>
              <a:t>without cost</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  Babylon sold its products and got rich off its inhabitants !! Jesus offers free satisfaction !!</a:t>
            </a: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457200" indent="-457200">
              <a:buFont typeface="Arial" panose="020B0604020202020204" pitchFamily="34" charset="0"/>
              <a:buChar char="•"/>
            </a:pP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indent="0">
              <a:buFont typeface="Arial" panose="020B0604020202020204" pitchFamily="34" charset="0"/>
              <a:buNone/>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7 The one who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overcomes</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will inherit these things, and I will be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his God</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and he will be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My son</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p>
          <a:p>
            <a:pPr marL="457200" indent="-457200">
              <a:buFont typeface="Arial" panose="020B0604020202020204" pitchFamily="34" charset="0"/>
              <a:buChar cha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(again, rewards for faithfulness !!)</a:t>
            </a:r>
            <a:endParaRPr lang="en-US" b="1" i="0" dirty="0"/>
          </a:p>
        </p:txBody>
      </p:sp>
      <p:sp>
        <p:nvSpPr>
          <p:cNvPr id="4" name="Slide Number Placeholder 3"/>
          <p:cNvSpPr>
            <a:spLocks noGrp="1"/>
          </p:cNvSpPr>
          <p:nvPr>
            <p:ph type="sldNum" sz="quarter" idx="5"/>
          </p:nvPr>
        </p:nvSpPr>
        <p:spPr/>
        <p:txBody>
          <a:bodyPr/>
          <a:lstStyle/>
          <a:p>
            <a:fld id="{AAC37792-3584-8F44-A228-D4CCCED21F2F}" type="slidenum">
              <a:rPr lang="en-US" smtClean="0"/>
              <a:t>8</a:t>
            </a:fld>
            <a:endParaRPr lang="en-US"/>
          </a:p>
        </p:txBody>
      </p:sp>
    </p:spTree>
    <p:extLst>
      <p:ext uri="{BB962C8B-B14F-4D97-AF65-F5344CB8AC3E}">
        <p14:creationId xmlns:p14="http://schemas.microsoft.com/office/powerpoint/2010/main" val="737628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Verse 8 </a:t>
            </a: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Purpose of this warning to persecuted believers:  “</a:t>
            </a: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Don’t be these things</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1" u="none" strike="noStrike" kern="1200" cap="none" spc="0" normalizeH="0" baseline="0" noProof="0" dirty="0">
                <a:ln>
                  <a:noFill/>
                </a:ln>
                <a:solidFill>
                  <a:prstClr val="black"/>
                </a:solidFill>
                <a:effectLst/>
                <a:uLnTx/>
                <a:uFillTx/>
                <a:latin typeface="Trebuchet MS" panose="020B0603020202020204"/>
                <a:ea typeface="+mn-ea"/>
                <a:cs typeface="+mn-cs"/>
              </a:rPr>
              <a:t>cowardly</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and </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 </a:t>
            </a:r>
            <a:r>
              <a:rPr kumimoji="0" lang="en-US" sz="3200" b="0" i="0" u="none" strike="noStrike" kern="1200" cap="none" spc="0" normalizeH="0" baseline="0" noProof="0" dirty="0" err="1">
                <a:ln>
                  <a:noFill/>
                </a:ln>
                <a:solidFill>
                  <a:prstClr val="white"/>
                </a:solidFill>
                <a:effectLst/>
                <a:uLnTx/>
                <a:uFillTx/>
                <a:latin typeface="Trebuchet MS" panose="020B0603020202020204"/>
                <a:ea typeface="+mn-ea"/>
                <a:cs typeface="+mn-cs"/>
                <a:sym typeface="Wingdings" panose="05000000000000000000" pitchFamily="2" charset="2"/>
              </a:rPr>
              <a:t>deilós</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 (an adjective derived from </a:t>
            </a:r>
            <a:r>
              <a:rPr kumimoji="0" lang="en-US" sz="3200" b="0" i="0" u="none" strike="noStrike" kern="1200" cap="none" spc="0" normalizeH="0" baseline="0" noProof="0" dirty="0" err="1">
                <a:ln>
                  <a:noFill/>
                </a:ln>
                <a:solidFill>
                  <a:prstClr val="white"/>
                </a:solidFill>
                <a:effectLst/>
                <a:uLnTx/>
                <a:uFillTx/>
                <a:latin typeface="Trebuchet MS" panose="020B0603020202020204"/>
                <a:ea typeface="+mn-ea"/>
                <a:cs typeface="+mn-cs"/>
                <a:sym typeface="Wingdings" panose="05000000000000000000" pitchFamily="2" charset="2"/>
              </a:rPr>
              <a:t>deidō</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 "fear-driven") – properly, dreadful, describing a person who loses their "moral gumption (fortitude)" that is needed to follow the Lord.</a:t>
            </a:r>
          </a:p>
          <a:p>
            <a:pPr marL="457200" marR="0" lvl="1"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1169 /</a:t>
            </a:r>
            <a:r>
              <a:rPr kumimoji="0" lang="en-US" sz="3200" b="0" i="0" u="none" strike="noStrike" kern="1200" cap="none" spc="0" normalizeH="0" baseline="0" noProof="0" dirty="0" err="1">
                <a:ln>
                  <a:noFill/>
                </a:ln>
                <a:solidFill>
                  <a:prstClr val="white"/>
                </a:solidFill>
                <a:effectLst/>
                <a:uLnTx/>
                <a:uFillTx/>
                <a:latin typeface="Trebuchet MS" panose="020B0603020202020204"/>
                <a:ea typeface="+mn-ea"/>
                <a:cs typeface="+mn-cs"/>
                <a:sym typeface="Wingdings" panose="05000000000000000000" pitchFamily="2" charset="2"/>
              </a:rPr>
              <a:t>deilós</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 ("fearful of losses") refers to an excessive fear (dread) of "losing," causing someone to be fainthearted (cowardly) – hence, to fall short in following Christ as Lord.</a:t>
            </a:r>
            <a:endPar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1" u="none" strike="noStrike" kern="1200" cap="none" spc="0" normalizeH="0" baseline="0" noProof="0" dirty="0">
                <a:ln>
                  <a:noFill/>
                </a:ln>
                <a:solidFill>
                  <a:prstClr val="black"/>
                </a:solidFill>
                <a:effectLst/>
                <a:uLnTx/>
                <a:uFillTx/>
                <a:latin typeface="Trebuchet MS" panose="020B0603020202020204"/>
                <a:ea typeface="+mn-ea"/>
                <a:cs typeface="+mn-cs"/>
              </a:rPr>
              <a:t>unbelieving</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and  </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  </a:t>
            </a:r>
            <a:r>
              <a:rPr lang="en-US" sz="1200" b="0" i="1" kern="1200" dirty="0" err="1">
                <a:solidFill>
                  <a:schemeClr val="tx1"/>
                </a:solidFill>
                <a:effectLst/>
                <a:latin typeface="+mn-lt"/>
                <a:ea typeface="+mn-ea"/>
                <a:cs typeface="+mn-cs"/>
              </a:rPr>
              <a:t>ápistos</a:t>
            </a:r>
            <a:r>
              <a:rPr lang="en-US" sz="1200" b="0" i="0" kern="1200" dirty="0">
                <a:solidFill>
                  <a:schemeClr val="tx1"/>
                </a:solidFill>
                <a:effectLst/>
                <a:latin typeface="+mn-lt"/>
                <a:ea typeface="+mn-ea"/>
                <a:cs typeface="+mn-cs"/>
              </a:rPr>
              <a:t> (from </a:t>
            </a:r>
            <a:r>
              <a:rPr lang="en-US" sz="1200" b="0" i="0" u="none" strike="noStrike" kern="1200" dirty="0">
                <a:solidFill>
                  <a:schemeClr val="tx1"/>
                </a:solidFill>
                <a:effectLst/>
                <a:latin typeface="+mn-lt"/>
                <a:ea typeface="+mn-ea"/>
                <a:cs typeface="+mn-cs"/>
                <a:hlinkClick r:id="rId3"/>
              </a:rPr>
              <a:t>1</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/A</a:t>
            </a:r>
            <a:r>
              <a:rPr lang="en-US" sz="1200" b="0" i="0" kern="1200" dirty="0">
                <a:solidFill>
                  <a:schemeClr val="tx1"/>
                </a:solidFill>
                <a:effectLst/>
                <a:latin typeface="+mn-lt"/>
                <a:ea typeface="+mn-ea"/>
                <a:cs typeface="+mn-cs"/>
              </a:rPr>
              <a:t> "not" and </a:t>
            </a:r>
            <a:r>
              <a:rPr lang="en-US" sz="1200" b="0" i="0" u="none" strike="noStrike" kern="1200" dirty="0">
                <a:solidFill>
                  <a:schemeClr val="tx1"/>
                </a:solidFill>
                <a:effectLst/>
                <a:latin typeface="+mn-lt"/>
                <a:ea typeface="+mn-ea"/>
                <a:cs typeface="+mn-cs"/>
                <a:hlinkClick r:id="rId4"/>
              </a:rPr>
              <a:t>4103</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a:t>
            </a:r>
            <a:r>
              <a:rPr lang="en-US" sz="1200" b="0" i="1" kern="1200" dirty="0" err="1">
                <a:solidFill>
                  <a:schemeClr val="tx1"/>
                </a:solidFill>
                <a:effectLst/>
                <a:latin typeface="+mn-lt"/>
                <a:ea typeface="+mn-ea"/>
                <a:cs typeface="+mn-cs"/>
              </a:rPr>
              <a:t>pistós</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faithful</a:t>
            </a:r>
            <a:r>
              <a:rPr lang="en-US" sz="1200" b="0" i="0" kern="1200" dirty="0">
                <a:solidFill>
                  <a:schemeClr val="tx1"/>
                </a:solidFill>
                <a:effectLst/>
                <a:latin typeface="+mn-lt"/>
                <a:ea typeface="+mn-ea"/>
                <a:cs typeface="+mn-cs"/>
              </a:rPr>
              <a:t>," see there) – properly, </a:t>
            </a:r>
            <a:r>
              <a:rPr lang="en-US" sz="1200" b="0" i="1" kern="1200" dirty="0">
                <a:solidFill>
                  <a:schemeClr val="tx1"/>
                </a:solidFill>
                <a:effectLst/>
                <a:latin typeface="+mn-lt"/>
                <a:ea typeface="+mn-ea"/>
                <a:cs typeface="+mn-cs"/>
              </a:rPr>
              <a:t>not faithful</a:t>
            </a:r>
            <a:r>
              <a:rPr lang="en-US" sz="1200" b="0" i="0" kern="1200" dirty="0">
                <a:solidFill>
                  <a:schemeClr val="tx1"/>
                </a:solidFill>
                <a:effectLst/>
                <a:latin typeface="+mn-lt"/>
                <a:ea typeface="+mn-ea"/>
                <a:cs typeface="+mn-cs"/>
              </a:rPr>
              <a:t> because </a:t>
            </a:r>
            <a:r>
              <a:rPr lang="en-US" sz="1200" b="0" i="1" kern="1200" dirty="0">
                <a:solidFill>
                  <a:schemeClr val="tx1"/>
                </a:solidFill>
                <a:effectLst/>
                <a:latin typeface="+mn-lt"/>
                <a:ea typeface="+mn-ea"/>
                <a:cs typeface="+mn-cs"/>
              </a:rPr>
              <a:t>unpersuaded</a:t>
            </a:r>
            <a:r>
              <a:rPr lang="en-US" sz="1200" b="0" i="0" kern="1200" dirty="0">
                <a:solidFill>
                  <a:schemeClr val="tx1"/>
                </a:solidFill>
                <a:effectLst/>
                <a:latin typeface="+mn-lt"/>
                <a:ea typeface="+mn-ea"/>
                <a:cs typeface="+mn-cs"/>
              </a:rPr>
              <a:t>, i.e. not </a:t>
            </a:r>
            <a:r>
              <a:rPr lang="en-US" sz="1200" b="0" i="1" kern="1200" dirty="0">
                <a:solidFill>
                  <a:schemeClr val="tx1"/>
                </a:solidFill>
                <a:effectLst/>
                <a:latin typeface="+mn-lt"/>
                <a:ea typeface="+mn-ea"/>
                <a:cs typeface="+mn-cs"/>
              </a:rPr>
              <a:t>convinced</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persuaded</a:t>
            </a:r>
            <a:r>
              <a:rPr lang="en-US" sz="1200" b="0" i="0" kern="1200" dirty="0">
                <a:solidFill>
                  <a:schemeClr val="tx1"/>
                </a:solidFill>
                <a:effectLst/>
                <a:latin typeface="+mn-lt"/>
                <a:ea typeface="+mn-ea"/>
                <a:cs typeface="+mn-cs"/>
              </a:rPr>
              <a:t> by God). </a:t>
            </a:r>
            <a:r>
              <a:rPr lang="en-US" sz="1200" b="0" i="0" u="none" strike="noStrike" kern="1200" dirty="0">
                <a:solidFill>
                  <a:schemeClr val="tx1"/>
                </a:solidFill>
                <a:effectLst/>
                <a:latin typeface="+mn-lt"/>
                <a:ea typeface="+mn-ea"/>
                <a:cs typeface="+mn-cs"/>
                <a:hlinkClick r:id="rId5"/>
              </a:rPr>
              <a:t>571</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a:t>
            </a:r>
            <a:r>
              <a:rPr lang="en-US" sz="1200" b="0" i="1" kern="1200" dirty="0" err="1">
                <a:solidFill>
                  <a:schemeClr val="tx1"/>
                </a:solidFill>
                <a:effectLst/>
                <a:latin typeface="+mn-lt"/>
                <a:ea typeface="+mn-ea"/>
                <a:cs typeface="+mn-cs"/>
              </a:rPr>
              <a:t>ápistos</a:t>
            </a:r>
            <a:r>
              <a:rPr lang="en-US" sz="1200" b="0" i="0" kern="1200" dirty="0">
                <a:solidFill>
                  <a:schemeClr val="tx1"/>
                </a:solidFill>
                <a:effectLst/>
                <a:latin typeface="+mn-lt"/>
                <a:ea typeface="+mn-ea"/>
                <a:cs typeface="+mn-cs"/>
              </a:rPr>
              <a:t> ("faithless, unpersuaded") does </a:t>
            </a:r>
            <a:r>
              <a:rPr lang="en-US" sz="1200" b="0" i="1" kern="1200" dirty="0">
                <a:solidFill>
                  <a:schemeClr val="tx1"/>
                </a:solidFill>
                <a:effectLst/>
                <a:latin typeface="+mn-lt"/>
                <a:ea typeface="+mn-ea"/>
                <a:cs typeface="+mn-cs"/>
              </a:rPr>
              <a:t>not</a:t>
            </a:r>
            <a:r>
              <a:rPr lang="en-US" sz="1200" b="0" i="0" kern="1200" dirty="0">
                <a:solidFill>
                  <a:schemeClr val="tx1"/>
                </a:solidFill>
                <a:effectLst/>
                <a:latin typeface="+mn-lt"/>
                <a:ea typeface="+mn-ea"/>
                <a:cs typeface="+mn-cs"/>
              </a:rPr>
              <a:t> always refer to the </a:t>
            </a:r>
            <a:r>
              <a:rPr lang="en-US" sz="1200" b="0" i="1" kern="1200" dirty="0">
                <a:solidFill>
                  <a:schemeClr val="tx1"/>
                </a:solidFill>
                <a:effectLst/>
                <a:latin typeface="+mn-lt"/>
                <a:ea typeface="+mn-ea"/>
                <a:cs typeface="+mn-cs"/>
              </a:rPr>
              <a:t>un</a:t>
            </a:r>
            <a:r>
              <a:rPr lang="en-US" sz="1200" b="0" i="0" kern="1200" dirty="0">
                <a:solidFill>
                  <a:schemeClr val="tx1"/>
                </a:solidFill>
                <a:effectLst/>
                <a:latin typeface="+mn-lt"/>
                <a:ea typeface="+mn-ea"/>
                <a:cs typeface="+mn-cs"/>
              </a:rPr>
              <a:t>converted – see Jn 20:27. </a:t>
            </a:r>
            <a:r>
              <a:rPr lang="en-US" sz="1200" b="0" i="0" u="none" strike="noStrike" kern="1200" dirty="0">
                <a:solidFill>
                  <a:schemeClr val="tx1"/>
                </a:solidFill>
                <a:effectLst/>
                <a:latin typeface="+mn-lt"/>
                <a:ea typeface="+mn-ea"/>
                <a:cs typeface="+mn-cs"/>
                <a:hlinkClick r:id="rId5"/>
              </a:rPr>
              <a:t>571</a:t>
            </a:r>
            <a:r>
              <a:rPr lang="en-US" sz="1200" b="0" i="0" kern="1200" dirty="0">
                <a:solidFill>
                  <a:schemeClr val="tx1"/>
                </a:solidFill>
                <a:effectLst/>
                <a:latin typeface="+mn-lt"/>
                <a:ea typeface="+mn-ea"/>
                <a:cs typeface="+mn-cs"/>
              </a:rPr>
              <a:t> (</a:t>
            </a:r>
            <a:r>
              <a:rPr lang="en-US" sz="1200" b="0" i="1" kern="1200" dirty="0" err="1">
                <a:solidFill>
                  <a:schemeClr val="tx1"/>
                </a:solidFill>
                <a:effectLst/>
                <a:latin typeface="+mn-lt"/>
                <a:ea typeface="+mn-ea"/>
                <a:cs typeface="+mn-cs"/>
              </a:rPr>
              <a:t>ápistos</a:t>
            </a:r>
            <a:r>
              <a:rPr lang="en-US" sz="1200" b="0" i="0" kern="1200" dirty="0">
                <a:solidFill>
                  <a:schemeClr val="tx1"/>
                </a:solidFill>
                <a:effectLst/>
                <a:latin typeface="+mn-lt"/>
                <a:ea typeface="+mn-ea"/>
                <a:cs typeface="+mn-cs"/>
              </a:rPr>
              <a:t>) describes someone who rejects or refuses </a:t>
            </a:r>
            <a:r>
              <a:rPr lang="en-US" sz="1200" b="0" i="1" kern="1200" dirty="0">
                <a:solidFill>
                  <a:schemeClr val="tx1"/>
                </a:solidFill>
                <a:effectLst/>
                <a:latin typeface="+mn-lt"/>
                <a:ea typeface="+mn-ea"/>
                <a:cs typeface="+mn-cs"/>
              </a:rPr>
              <a:t>God's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inbirthings</a:t>
            </a:r>
            <a:r>
              <a:rPr lang="en-US" sz="1200" b="0" i="0" kern="1200" dirty="0">
                <a:solidFill>
                  <a:schemeClr val="tx1"/>
                </a:solidFill>
                <a:effectLst/>
                <a:latin typeface="+mn-lt"/>
                <a:ea typeface="+mn-ea"/>
                <a:cs typeface="+mn-cs"/>
              </a:rPr>
              <a:t> of</a:t>
            </a:r>
            <a:r>
              <a:rPr lang="en-US" sz="1200" b="0" i="1" kern="1200" dirty="0">
                <a:solidFill>
                  <a:schemeClr val="tx1"/>
                </a:solidFill>
                <a:effectLst/>
                <a:latin typeface="+mn-lt"/>
                <a:ea typeface="+mn-ea"/>
                <a:cs typeface="+mn-cs"/>
              </a:rPr>
              <a:t> faith</a:t>
            </a: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1" u="none" strike="noStrike" kern="1200" cap="none" spc="0" normalizeH="0" baseline="0" noProof="0" dirty="0">
                <a:ln>
                  <a:noFill/>
                </a:ln>
                <a:solidFill>
                  <a:prstClr val="black"/>
                </a:solidFill>
                <a:effectLst/>
                <a:uLnTx/>
                <a:uFillTx/>
                <a:latin typeface="Trebuchet MS" panose="020B0603020202020204"/>
                <a:ea typeface="+mn-ea"/>
                <a:cs typeface="+mn-cs"/>
              </a:rPr>
              <a:t>abominable</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and  </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  </a:t>
            </a:r>
            <a:r>
              <a:rPr lang="en-US" sz="1200" b="0" i="1" kern="1200" dirty="0" err="1">
                <a:solidFill>
                  <a:schemeClr val="tx1"/>
                </a:solidFill>
                <a:effectLst/>
                <a:latin typeface="+mn-lt"/>
                <a:ea typeface="+mn-ea"/>
                <a:cs typeface="+mn-cs"/>
              </a:rPr>
              <a:t>bdelýssō</a:t>
            </a:r>
            <a:r>
              <a:rPr lang="en-US" sz="1200" b="0" i="0" kern="1200" dirty="0">
                <a:solidFill>
                  <a:schemeClr val="tx1"/>
                </a:solidFill>
                <a:effectLst/>
                <a:latin typeface="+mn-lt"/>
                <a:ea typeface="+mn-ea"/>
                <a:cs typeface="+mn-cs"/>
              </a:rPr>
              <a:t> – properly, stink, become foul (abhorrent), detestable as </a:t>
            </a:r>
            <a:r>
              <a:rPr lang="en-US" sz="1200" b="0" i="1" kern="1200" dirty="0">
                <a:solidFill>
                  <a:schemeClr val="tx1"/>
                </a:solidFill>
                <a:effectLst/>
                <a:latin typeface="+mn-lt"/>
                <a:ea typeface="+mn-ea"/>
                <a:cs typeface="+mn-cs"/>
              </a:rPr>
              <a:t>stench</a:t>
            </a:r>
            <a:r>
              <a:rPr lang="en-US" sz="1200" b="0" i="0" kern="1200" dirty="0">
                <a:solidFill>
                  <a:schemeClr val="tx1"/>
                </a:solidFill>
                <a:effectLst/>
                <a:latin typeface="+mn-lt"/>
                <a:ea typeface="+mn-ea"/>
                <a:cs typeface="+mn-cs"/>
              </a:rPr>
              <a:t>; "to strongly detest something on the basis that it is abominable – 'to abhor, to abominate' " </a:t>
            </a: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1" u="none" strike="noStrike" kern="1200" cap="none" spc="0" normalizeH="0" baseline="0" noProof="0" dirty="0">
                <a:ln>
                  <a:noFill/>
                </a:ln>
                <a:solidFill>
                  <a:prstClr val="black"/>
                </a:solidFill>
                <a:effectLst/>
                <a:uLnTx/>
                <a:uFillTx/>
                <a:latin typeface="Trebuchet MS" panose="020B0603020202020204"/>
                <a:ea typeface="+mn-ea"/>
                <a:cs typeface="+mn-cs"/>
              </a:rPr>
              <a:t>murderers</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and  </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  </a:t>
            </a:r>
            <a:r>
              <a:rPr lang="en-US" sz="1200" b="0" i="1" kern="1200" dirty="0" err="1">
                <a:solidFill>
                  <a:schemeClr val="tx1"/>
                </a:solidFill>
                <a:effectLst/>
                <a:latin typeface="+mn-lt"/>
                <a:ea typeface="+mn-ea"/>
                <a:cs typeface="+mn-cs"/>
              </a:rPr>
              <a:t>phoneús</a:t>
            </a:r>
            <a:r>
              <a:rPr lang="en-US" sz="1200" b="0" i="0" kern="1200" dirty="0">
                <a:solidFill>
                  <a:schemeClr val="tx1"/>
                </a:solidFill>
                <a:effectLst/>
                <a:latin typeface="+mn-lt"/>
                <a:ea typeface="+mn-ea"/>
                <a:cs typeface="+mn-cs"/>
              </a:rPr>
              <a:t> – a murderer, committing unjustified, intentional homicide.</a:t>
            </a: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1" u="none" strike="noStrike" kern="1200" cap="none" spc="0" normalizeH="0" baseline="0" noProof="0" dirty="0">
                <a:ln>
                  <a:noFill/>
                </a:ln>
                <a:solidFill>
                  <a:prstClr val="black"/>
                </a:solidFill>
                <a:effectLst/>
                <a:uLnTx/>
                <a:uFillTx/>
                <a:latin typeface="Trebuchet MS" panose="020B0603020202020204"/>
                <a:ea typeface="+mn-ea"/>
                <a:cs typeface="+mn-cs"/>
              </a:rPr>
              <a:t>sexually immoral </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persons, and  </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  </a:t>
            </a:r>
            <a:r>
              <a:rPr lang="en-US" sz="1200" b="0" i="1" kern="1200" dirty="0" err="1">
                <a:solidFill>
                  <a:schemeClr val="tx1"/>
                </a:solidFill>
                <a:effectLst/>
                <a:latin typeface="+mn-lt"/>
                <a:ea typeface="+mn-ea"/>
                <a:cs typeface="+mn-cs"/>
              </a:rPr>
              <a:t>pórnos</a:t>
            </a:r>
            <a:r>
              <a:rPr lang="en-US" sz="1200" b="0" i="0" kern="1200" dirty="0">
                <a:solidFill>
                  <a:schemeClr val="tx1"/>
                </a:solidFill>
                <a:effectLst/>
                <a:latin typeface="+mn-lt"/>
                <a:ea typeface="+mn-ea"/>
                <a:cs typeface="+mn-cs"/>
              </a:rPr>
              <a:t> (from </a:t>
            </a:r>
            <a:r>
              <a:rPr lang="en-US" sz="1200" b="0" i="1" kern="1200" dirty="0" err="1">
                <a:solidFill>
                  <a:schemeClr val="tx1"/>
                </a:solidFill>
                <a:effectLst/>
                <a:latin typeface="+mn-lt"/>
                <a:ea typeface="+mn-ea"/>
                <a:cs typeface="+mn-cs"/>
              </a:rPr>
              <a:t>pernaō</a:t>
            </a:r>
            <a:r>
              <a:rPr lang="en-US" sz="1200" b="0" i="0" kern="1200" dirty="0">
                <a:solidFill>
                  <a:schemeClr val="tx1"/>
                </a:solidFill>
                <a:effectLst/>
                <a:latin typeface="+mn-lt"/>
                <a:ea typeface="+mn-ea"/>
                <a:cs typeface="+mn-cs"/>
              </a:rPr>
              <a:t>, "to sell off") – properly, a male prostitute. </a:t>
            </a:r>
            <a:r>
              <a:rPr lang="en-US" sz="1200" b="0" i="0" u="none" strike="noStrike" kern="1200" dirty="0">
                <a:solidFill>
                  <a:schemeClr val="tx1"/>
                </a:solidFill>
                <a:effectLst/>
                <a:latin typeface="+mn-lt"/>
                <a:ea typeface="+mn-ea"/>
                <a:cs typeface="+mn-cs"/>
                <a:hlinkClick r:id="rId6"/>
              </a:rPr>
              <a:t>4205</a:t>
            </a:r>
            <a:r>
              <a:rPr lang="en-US" sz="1200" b="0" i="0" kern="1200" dirty="0">
                <a:solidFill>
                  <a:schemeClr val="tx1"/>
                </a:solidFill>
                <a:effectLst/>
                <a:latin typeface="+mn-lt"/>
                <a:ea typeface="+mn-ea"/>
                <a:cs typeface="+mn-cs"/>
              </a:rPr>
              <a:t> (</a:t>
            </a:r>
            <a:r>
              <a:rPr lang="en-US" sz="1200" b="0" i="1" kern="1200" dirty="0" err="1">
                <a:solidFill>
                  <a:schemeClr val="tx1"/>
                </a:solidFill>
                <a:effectLst/>
                <a:latin typeface="+mn-lt"/>
                <a:ea typeface="+mn-ea"/>
                <a:cs typeface="+mn-cs"/>
              </a:rPr>
              <a:t>pórnos</a:t>
            </a:r>
            <a:r>
              <a:rPr lang="en-US" sz="1200" b="0" i="0" kern="1200" dirty="0">
                <a:solidFill>
                  <a:schemeClr val="tx1"/>
                </a:solidFill>
                <a:effectLst/>
                <a:latin typeface="+mn-lt"/>
                <a:ea typeface="+mn-ea"/>
                <a:cs typeface="+mn-cs"/>
              </a:rPr>
              <a:t>) is "</a:t>
            </a:r>
            <a:r>
              <a:rPr lang="en-US" sz="1200" b="0" i="1" kern="1200" dirty="0">
                <a:solidFill>
                  <a:schemeClr val="tx1"/>
                </a:solidFill>
                <a:effectLst/>
                <a:latin typeface="+mn-lt"/>
                <a:ea typeface="+mn-ea"/>
                <a:cs typeface="+mn-cs"/>
              </a:rPr>
              <a:t>properly</a:t>
            </a:r>
            <a:r>
              <a:rPr lang="en-US" sz="1200" b="0" i="0" kern="1200" dirty="0">
                <a:solidFill>
                  <a:schemeClr val="tx1"/>
                </a:solidFill>
                <a:effectLst/>
                <a:latin typeface="+mn-lt"/>
                <a:ea typeface="+mn-ea"/>
                <a:cs typeface="+mn-cs"/>
              </a:rPr>
              <a:t>, 'a male prostitute' (so Xen., etc.); </a:t>
            </a:r>
            <a:r>
              <a:rPr lang="en-US" sz="1200" b="0" i="1" kern="1200" dirty="0">
                <a:solidFill>
                  <a:schemeClr val="tx1"/>
                </a:solidFill>
                <a:effectLst/>
                <a:latin typeface="+mn-lt"/>
                <a:ea typeface="+mn-ea"/>
                <a:cs typeface="+mn-cs"/>
              </a:rPr>
              <a:t>in the NT</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any fornicator</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Abbott-Smith</a:t>
            </a:r>
            <a:r>
              <a:rPr lang="en-US" sz="1200" b="0" i="0" kern="1200" dirty="0">
                <a:solidFill>
                  <a:schemeClr val="tx1"/>
                </a:solidFill>
                <a:effectLst/>
                <a:latin typeface="+mn-lt"/>
                <a:ea typeface="+mn-ea"/>
                <a:cs typeface="+mn-cs"/>
              </a:rPr>
              <a:t>); i.e. anyone engaging in sexual immorality. </a:t>
            </a: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1" u="none" strike="noStrike" kern="1200" cap="none" spc="0" normalizeH="0" baseline="0" noProof="0" dirty="0">
                <a:ln>
                  <a:noFill/>
                </a:ln>
                <a:solidFill>
                  <a:prstClr val="black"/>
                </a:solidFill>
                <a:effectLst/>
                <a:uLnTx/>
                <a:uFillTx/>
                <a:latin typeface="Trebuchet MS" panose="020B0603020202020204"/>
                <a:ea typeface="+mn-ea"/>
                <a:cs typeface="+mn-cs"/>
              </a:rPr>
              <a:t>sorcerers</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and  </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  </a:t>
            </a:r>
            <a:r>
              <a:rPr lang="en-US" sz="1200" b="0" i="1" kern="1200" dirty="0" err="1">
                <a:solidFill>
                  <a:schemeClr val="tx1"/>
                </a:solidFill>
                <a:effectLst/>
                <a:latin typeface="+mn-lt"/>
                <a:ea typeface="+mn-ea"/>
                <a:cs typeface="+mn-cs"/>
              </a:rPr>
              <a:t>phármakos</a:t>
            </a:r>
            <a:r>
              <a:rPr lang="en-US" sz="1200" b="0" i="0" kern="1200" dirty="0">
                <a:solidFill>
                  <a:schemeClr val="tx1"/>
                </a:solidFill>
                <a:effectLst/>
                <a:latin typeface="+mn-lt"/>
                <a:ea typeface="+mn-ea"/>
                <a:cs typeface="+mn-cs"/>
              </a:rPr>
              <a:t> – properly, a sorcerer; used of people using</a:t>
            </a:r>
            <a:r>
              <a:rPr lang="en-US" sz="1200" b="0" i="1" kern="1200" dirty="0">
                <a:solidFill>
                  <a:schemeClr val="tx1"/>
                </a:solidFill>
                <a:effectLst/>
                <a:latin typeface="+mn-lt"/>
                <a:ea typeface="+mn-ea"/>
                <a:cs typeface="+mn-cs"/>
              </a:rPr>
              <a:t> drugs</a:t>
            </a:r>
            <a:r>
              <a:rPr lang="en-US" sz="1200" b="0" i="0" kern="1200" dirty="0">
                <a:solidFill>
                  <a:schemeClr val="tx1"/>
                </a:solidFill>
                <a:effectLst/>
                <a:latin typeface="+mn-lt"/>
                <a:ea typeface="+mn-ea"/>
                <a:cs typeface="+mn-cs"/>
              </a:rPr>
              <a:t> and "religious incantations" to drug people into living by their </a:t>
            </a:r>
            <a:r>
              <a:rPr lang="en-US" sz="1200" b="0" i="1" kern="1200" dirty="0">
                <a:solidFill>
                  <a:schemeClr val="tx1"/>
                </a:solidFill>
                <a:effectLst/>
                <a:latin typeface="+mn-lt"/>
                <a:ea typeface="+mn-ea"/>
                <a:cs typeface="+mn-cs"/>
              </a:rPr>
              <a:t>illusions</a:t>
            </a:r>
            <a:r>
              <a:rPr lang="en-US" sz="1200" b="0" i="0" kern="1200" dirty="0">
                <a:solidFill>
                  <a:schemeClr val="tx1"/>
                </a:solidFill>
                <a:effectLst/>
                <a:latin typeface="+mn-lt"/>
                <a:ea typeface="+mn-ea"/>
                <a:cs typeface="+mn-cs"/>
              </a:rPr>
              <a:t> – like having magical (supernatural) powers to manipulate God into giving them more temporal possessions.</a:t>
            </a: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1" u="none" strike="noStrike" kern="1200" cap="none" spc="0" normalizeH="0" baseline="0" noProof="0" dirty="0">
                <a:ln>
                  <a:noFill/>
                </a:ln>
                <a:solidFill>
                  <a:prstClr val="black"/>
                </a:solidFill>
                <a:effectLst/>
                <a:uLnTx/>
                <a:uFillTx/>
                <a:latin typeface="Trebuchet MS" panose="020B0603020202020204"/>
                <a:ea typeface="+mn-ea"/>
                <a:cs typeface="+mn-cs"/>
              </a:rPr>
              <a:t>idolaters</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and  </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  </a:t>
            </a:r>
            <a:r>
              <a:rPr lang="en-US" sz="1200" b="1" i="0" kern="1200" dirty="0" err="1">
                <a:solidFill>
                  <a:schemeClr val="tx1"/>
                </a:solidFill>
                <a:effectLst/>
                <a:latin typeface="+mn-lt"/>
                <a:ea typeface="+mn-ea"/>
                <a:cs typeface="+mn-cs"/>
              </a:rPr>
              <a:t>εἰδωλολάτρης</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t>
            </a:r>
            <a:r>
              <a:rPr lang="en-US" sz="1200" b="0" i="0" u="none" strike="noStrike" kern="1200" dirty="0">
                <a:solidFill>
                  <a:schemeClr val="tx1"/>
                </a:solidFill>
                <a:effectLst/>
                <a:latin typeface="+mn-lt"/>
                <a:ea typeface="+mn-ea"/>
                <a:cs typeface="+mn-cs"/>
              </a:rPr>
              <a:t>εἴδωλον</a:t>
            </a:r>
            <a:r>
              <a:rPr lang="en-US" sz="1200" b="0" i="0" kern="1200" dirty="0">
                <a:solidFill>
                  <a:schemeClr val="tx1"/>
                </a:solidFill>
                <a:effectLst/>
                <a:latin typeface="+mn-lt"/>
                <a:ea typeface="+mn-ea"/>
                <a:cs typeface="+mn-cs"/>
              </a:rPr>
              <a:t>, and </a:t>
            </a:r>
            <a:r>
              <a:rPr lang="en-US" sz="1200" b="0" i="0" u="none" strike="noStrike" kern="1200" dirty="0">
                <a:solidFill>
                  <a:schemeClr val="tx1"/>
                </a:solidFill>
                <a:effectLst/>
                <a:latin typeface="+mn-lt"/>
                <a:ea typeface="+mn-ea"/>
                <a:cs typeface="+mn-cs"/>
              </a:rPr>
              <a:t>λάτρις</a:t>
            </a:r>
            <a:r>
              <a:rPr lang="en-US" sz="1200" b="0" i="0" kern="1200" dirty="0">
                <a:solidFill>
                  <a:schemeClr val="tx1"/>
                </a:solidFill>
                <a:effectLst/>
                <a:latin typeface="+mn-lt"/>
                <a:ea typeface="+mn-ea"/>
                <a:cs typeface="+mn-cs"/>
              </a:rPr>
              <a:t> i. e. a hireling, servant, slave), </a:t>
            </a:r>
            <a:r>
              <a:rPr lang="en-US" sz="1200" b="1" i="0" kern="1200" dirty="0">
                <a:solidFill>
                  <a:schemeClr val="tx1"/>
                </a:solidFill>
                <a:effectLst/>
                <a:latin typeface="+mn-lt"/>
                <a:ea typeface="+mn-ea"/>
                <a:cs typeface="+mn-cs"/>
              </a:rPr>
              <a:t>a worshipper of false gods, an idolater,</a:t>
            </a:r>
            <a:r>
              <a:rPr lang="en-US"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sym typeface="Wingdings" panose="05000000000000000000" pitchFamily="2" charset="2"/>
              </a:rPr>
              <a:t> </a:t>
            </a:r>
            <a:r>
              <a:rPr lang="en-US" sz="1200" b="0" i="0" kern="1200" dirty="0">
                <a:solidFill>
                  <a:schemeClr val="tx1"/>
                </a:solidFill>
                <a:effectLst/>
                <a:latin typeface="+mn-lt"/>
                <a:ea typeface="+mn-ea"/>
                <a:cs typeface="+mn-cs"/>
              </a:rPr>
              <a:t> anyone, even a Christian, participant in any way in the worship of heathen,; especially one who attends their sacrificial feasts and eats of the remains of the offered victims, ; a covetous man, as a worshipper of Mammon, </a:t>
            </a: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all </a:t>
            </a:r>
            <a:r>
              <a:rPr kumimoji="0" lang="en-US" sz="3200" b="1" i="1" u="none" strike="noStrike" kern="1200" cap="none" spc="0" normalizeH="0" baseline="0" noProof="0" dirty="0">
                <a:ln>
                  <a:noFill/>
                </a:ln>
                <a:solidFill>
                  <a:prstClr val="black"/>
                </a:solidFill>
                <a:effectLst/>
                <a:uLnTx/>
                <a:uFillTx/>
                <a:latin typeface="Trebuchet MS" panose="020B0603020202020204"/>
                <a:ea typeface="+mn-ea"/>
                <a:cs typeface="+mn-cs"/>
              </a:rPr>
              <a:t>liars</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  </a:t>
            </a:r>
            <a:r>
              <a:rPr kumimoji="0" lang="el-GR" sz="3200" b="0" i="1"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ψευδέσιν</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  </a:t>
            </a: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BECAUSE...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their part will be in the lake that burns with </a:t>
            </a:r>
            <a:r>
              <a:rPr kumimoji="0" lang="en-US" sz="3200" b="1" i="1" u="sng" strike="noStrike" kern="1200" cap="none" spc="0" normalizeH="0" baseline="0" noProof="0" dirty="0">
                <a:ln>
                  <a:noFill/>
                </a:ln>
                <a:solidFill>
                  <a:srgbClr val="FA7E5C">
                    <a:lumMod val="75000"/>
                  </a:srgbClr>
                </a:solidFill>
                <a:effectLst>
                  <a:outerShdw blurRad="38100" dist="38100" dir="2700000" algn="tl">
                    <a:srgbClr val="000000">
                      <a:alpha val="43137"/>
                    </a:srgbClr>
                  </a:outerShdw>
                </a:effectLst>
                <a:uLnTx/>
                <a:uFillTx/>
                <a:latin typeface="Trebuchet MS" panose="020B0603020202020204"/>
                <a:ea typeface="+mn-ea"/>
                <a:cs typeface="+mn-cs"/>
              </a:rPr>
              <a:t>fire and brimstone</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which is the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second death</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a:t>
            </a:r>
          </a:p>
          <a:p>
            <a:endParaRPr lang="en-US" b="0" i="1" dirty="0"/>
          </a:p>
        </p:txBody>
      </p:sp>
      <p:sp>
        <p:nvSpPr>
          <p:cNvPr id="4" name="Slide Number Placeholder 3"/>
          <p:cNvSpPr>
            <a:spLocks noGrp="1"/>
          </p:cNvSpPr>
          <p:nvPr>
            <p:ph type="sldNum" sz="quarter" idx="5"/>
          </p:nvPr>
        </p:nvSpPr>
        <p:spPr/>
        <p:txBody>
          <a:bodyPr/>
          <a:lstStyle/>
          <a:p>
            <a:fld id="{AAC37792-3584-8F44-A228-D4CCCED21F2F}" type="slidenum">
              <a:rPr lang="en-US" smtClean="0"/>
              <a:t>9</a:t>
            </a:fld>
            <a:endParaRPr lang="en-US"/>
          </a:p>
        </p:txBody>
      </p:sp>
    </p:spTree>
    <p:extLst>
      <p:ext uri="{BB962C8B-B14F-4D97-AF65-F5344CB8AC3E}">
        <p14:creationId xmlns:p14="http://schemas.microsoft.com/office/powerpoint/2010/main" val="2609273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NEW FOCUS: the reward for the faithful...</a:t>
            </a:r>
          </a:p>
          <a:p>
            <a:r>
              <a:rPr lang="en-US" b="1" i="1" dirty="0"/>
              <a:t>“the New Jerusalem” v. 9-27</a:t>
            </a:r>
          </a:p>
          <a:p>
            <a:endParaRPr lang="en-US" b="1" i="1" dirty="0"/>
          </a:p>
          <a:p>
            <a:r>
              <a:rPr lang="en-US" b="1" i="0" dirty="0"/>
              <a:t>One of the seven angels</a:t>
            </a:r>
          </a:p>
          <a:p>
            <a:r>
              <a:rPr lang="en-US" b="1" i="1" dirty="0"/>
              <a:t>Tyndale:  </a:t>
            </a:r>
            <a:r>
              <a:rPr lang="en-US" sz="1200" b="0" i="0" u="none" strike="noStrike" kern="1200" baseline="0" dirty="0">
                <a:solidFill>
                  <a:schemeClr val="tx1"/>
                </a:solidFill>
                <a:latin typeface="+mn-lt"/>
                <a:ea typeface="+mn-ea"/>
                <a:cs typeface="+mn-cs"/>
              </a:rPr>
              <a:t>We should not overlook the fact that the angel who shows John the </a:t>
            </a:r>
            <a:r>
              <a:rPr lang="en-US" sz="1200" b="1" i="0" u="none" strike="noStrike" kern="1200" baseline="0" dirty="0">
                <a:solidFill>
                  <a:schemeClr val="tx1"/>
                </a:solidFill>
                <a:latin typeface="+mn-lt"/>
                <a:ea typeface="+mn-ea"/>
                <a:cs typeface="+mn-cs"/>
              </a:rPr>
              <a:t>bride</a:t>
            </a:r>
            <a:r>
              <a:rPr lang="en-US" sz="1200" b="0" i="0" u="none" strike="noStrike" kern="1200" baseline="0" dirty="0">
                <a:solidFill>
                  <a:schemeClr val="tx1"/>
                </a:solidFill>
                <a:latin typeface="+mn-lt"/>
                <a:ea typeface="+mn-ea"/>
                <a:cs typeface="+mn-cs"/>
              </a:rPr>
              <a:t> is introduced in exactly the </a:t>
            </a:r>
            <a:r>
              <a:rPr lang="en-US" sz="1200" b="1" i="0" u="none" strike="noStrike" kern="1200" baseline="0" dirty="0">
                <a:solidFill>
                  <a:schemeClr val="tx1"/>
                </a:solidFill>
                <a:latin typeface="+mn-lt"/>
                <a:ea typeface="+mn-ea"/>
                <a:cs typeface="+mn-cs"/>
              </a:rPr>
              <a:t>same terms </a:t>
            </a:r>
            <a:r>
              <a:rPr lang="en-US" sz="1200" b="0" i="0" u="none" strike="noStrike" kern="1200" baseline="0" dirty="0">
                <a:solidFill>
                  <a:schemeClr val="tx1"/>
                </a:solidFill>
                <a:latin typeface="+mn-lt"/>
                <a:ea typeface="+mn-ea"/>
                <a:cs typeface="+mn-cs"/>
              </a:rPr>
              <a:t>as the one who showed him the </a:t>
            </a:r>
            <a:r>
              <a:rPr lang="en-US" sz="1200" b="1" i="0" u="none" strike="noStrike" kern="1200" baseline="0" dirty="0">
                <a:solidFill>
                  <a:schemeClr val="tx1"/>
                </a:solidFill>
                <a:latin typeface="+mn-lt"/>
                <a:ea typeface="+mn-ea"/>
                <a:cs typeface="+mn-cs"/>
              </a:rPr>
              <a:t>judgment</a:t>
            </a:r>
            <a:r>
              <a:rPr lang="en-US" sz="1200" b="0" i="0" u="none" strike="noStrike" kern="1200" baseline="0" dirty="0">
                <a:solidFill>
                  <a:schemeClr val="tx1"/>
                </a:solidFill>
                <a:latin typeface="+mn-lt"/>
                <a:ea typeface="+mn-ea"/>
                <a:cs typeface="+mn-cs"/>
              </a:rPr>
              <a:t> of the whore (17:1). This can scarcely be accidental. John may even mean that it was the same one. He may want us to see, as Barclay suggests, that God’s servants do not select their tasks; God may send them for judgment or for blessing or for both in turn. But they must go where they are sent; they must speak what God tells them to speak. Or John may have in mind that there is but one divine purpose: judgment and grace go together. It issues in the appearance of the bride of the Lamb, but this necessarily involves the judgment of the whore. It is impossible to dwell both in Babylon and the new Jerusalem. To choose Jerusalem is to  [Vol 20: Rev, p. 237]  renounce Babylon. Judgment on sin is the necessary prelude to the establishment of the city of God. </a:t>
            </a:r>
          </a:p>
        </p:txBody>
      </p:sp>
      <p:sp>
        <p:nvSpPr>
          <p:cNvPr id="4" name="Slide Number Placeholder 3"/>
          <p:cNvSpPr>
            <a:spLocks noGrp="1"/>
          </p:cNvSpPr>
          <p:nvPr>
            <p:ph type="sldNum" sz="quarter" idx="5"/>
          </p:nvPr>
        </p:nvSpPr>
        <p:spPr/>
        <p:txBody>
          <a:bodyPr/>
          <a:lstStyle/>
          <a:p>
            <a:fld id="{AAC37792-3584-8F44-A228-D4CCCED21F2F}" type="slidenum">
              <a:rPr lang="en-US" smtClean="0"/>
              <a:t>10</a:t>
            </a:fld>
            <a:endParaRPr lang="en-US"/>
          </a:p>
        </p:txBody>
      </p:sp>
    </p:spTree>
    <p:extLst>
      <p:ext uri="{BB962C8B-B14F-4D97-AF65-F5344CB8AC3E}">
        <p14:creationId xmlns:p14="http://schemas.microsoft.com/office/powerpoint/2010/main" val="4403686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12/30/2020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519127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12/30/2020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24212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12/30/2020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24815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12/30/2020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125920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12/30/2020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23480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12/30/2020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3279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12/30/2020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183402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12/30/2020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51262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12/30/2020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69024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12/30/2020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657987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12/30/2020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39568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12/30/2020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7192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12/30/2020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49837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12/30/2020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406843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12/30/2020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85925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12/30/2020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702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12/30/2020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98355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12/30/2020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71743512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faithprinceton.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5">
            <a:extLst>
              <a:ext uri="{28A0092B-C50C-407E-A947-70E740481C1C}">
                <a14:useLocalDpi xmlns:a14="http://schemas.microsoft.com/office/drawing/2010/main" val="0"/>
              </a:ext>
            </a:extLst>
          </a:blip>
          <a:srcRect t="79" b="24921"/>
          <a:stretch/>
        </p:blipFill>
        <p:spPr>
          <a:xfrm>
            <a:off x="20" y="10"/>
            <a:ext cx="12191980" cy="6857990"/>
          </a:xfrm>
          <a:prstGeom prst="rect">
            <a:avLst/>
          </a:prstGeom>
          <a:ln>
            <a:noFill/>
          </a:ln>
        </p:spPr>
      </p:pic>
      <p:pic>
        <p:nvPicPr>
          <p:cNvPr id="2" name="Reckless Love Guitar">
            <a:hlinkClick r:id="" action="ppaction://media"/>
            <a:extLst>
              <a:ext uri="{FF2B5EF4-FFF2-40B4-BE49-F238E27FC236}">
                <a16:creationId xmlns:a16="http://schemas.microsoft.com/office/drawing/2014/main" id="{96792106-0699-44A2-8005-11331AE857AC}"/>
              </a:ext>
            </a:extLst>
          </p:cNvPr>
          <p:cNvPicPr>
            <a:picLocks noChangeAspect="1"/>
          </p:cNvPicPr>
          <p:nvPr>
            <a:audioFile r:link="rId1"/>
            <p:extLst>
              <p:ext uri="{DAA4B4D4-6D71-4841-9C94-3DE7FCFB9230}">
                <p14:media xmlns:p14="http://schemas.microsoft.com/office/powerpoint/2010/main" r:embed="rId2">
                  <p14:trim st="117743"/>
                  <p14:fade in="20750" out="60750"/>
                </p14:media>
              </p:ext>
            </p:extLst>
          </p:nvPr>
        </p:nvPicPr>
        <p:blipFill>
          <a:blip r:embed="rId6"/>
          <a:stretch>
            <a:fillRect/>
          </a:stretch>
        </p:blipFill>
        <p:spPr>
          <a:xfrm flipV="1">
            <a:off x="10789920" y="5669280"/>
            <a:ext cx="734568" cy="734568"/>
          </a:xfrm>
          <a:prstGeom prst="rect">
            <a:avLst/>
          </a:prstGeom>
          <a:noFill/>
          <a:ln>
            <a:noFill/>
          </a:ln>
        </p:spPr>
      </p:pic>
    </p:spTree>
    <p:extLst>
      <p:ext uri="{BB962C8B-B14F-4D97-AF65-F5344CB8AC3E}">
        <p14:creationId xmlns:p14="http://schemas.microsoft.com/office/powerpoint/2010/main" val="108358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30303" numSld="999"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a:xfrm>
            <a:off x="680321" y="753228"/>
            <a:ext cx="10005096" cy="1080938"/>
          </a:xfrm>
        </p:spPr>
        <p:txBody>
          <a:bodyPr>
            <a:normAutofit/>
          </a:bodyPr>
          <a:lstStyle/>
          <a:p>
            <a:r>
              <a:rPr lang="en-US" dirty="0">
                <a:solidFill>
                  <a:prstClr val="white"/>
                </a:solidFill>
              </a:rPr>
              <a:t>Revelation 21:9-27  The Bride of the Lamb</a:t>
            </a:r>
            <a:endParaRPr lang="en-US" dirty="0"/>
          </a:p>
        </p:txBody>
      </p:sp>
      <p:sp>
        <p:nvSpPr>
          <p:cNvPr id="3" name="Rectangle 2">
            <a:extLst>
              <a:ext uri="{FF2B5EF4-FFF2-40B4-BE49-F238E27FC236}">
                <a16:creationId xmlns:a16="http://schemas.microsoft.com/office/drawing/2014/main" id="{3B1F58D5-94AE-4B6C-A79E-3BA257A05473}"/>
              </a:ext>
            </a:extLst>
          </p:cNvPr>
          <p:cNvSpPr/>
          <p:nvPr/>
        </p:nvSpPr>
        <p:spPr>
          <a:xfrm>
            <a:off x="702110" y="2110463"/>
            <a:ext cx="10787779" cy="1865126"/>
          </a:xfrm>
          <a:prstGeom prst="rect">
            <a:avLst/>
          </a:prstGeom>
        </p:spPr>
        <p:txBody>
          <a:bodyPr wrap="square">
            <a:spAutoFit/>
          </a:bodyPr>
          <a:lstStyle/>
          <a:p>
            <a:pPr lvl="0">
              <a:lnSpc>
                <a:spcPct val="90000"/>
              </a:lnSpc>
              <a:spcBef>
                <a:spcPts val="1000"/>
              </a:spcBef>
              <a:defRPr/>
            </a:pPr>
            <a:r>
              <a:rPr lang="en-US" sz="3200" i="1" dirty="0">
                <a:solidFill>
                  <a:prstClr val="white"/>
                </a:solidFill>
              </a:rPr>
              <a:t>9 Then </a:t>
            </a:r>
            <a:r>
              <a:rPr lang="en-US" sz="3200" b="1" i="1" u="sng" dirty="0">
                <a:solidFill>
                  <a:prstClr val="white"/>
                </a:solidFill>
              </a:rPr>
              <a:t>one of the seven angels</a:t>
            </a:r>
            <a:r>
              <a:rPr lang="en-US" sz="3200" b="1" i="1" dirty="0">
                <a:solidFill>
                  <a:prstClr val="white"/>
                </a:solidFill>
              </a:rPr>
              <a:t> </a:t>
            </a:r>
            <a:r>
              <a:rPr lang="en-US" sz="3200" i="1" dirty="0">
                <a:solidFill>
                  <a:prstClr val="white"/>
                </a:solidFill>
              </a:rPr>
              <a:t>who had the seven bowls, full of the seven last plagues, came and spoke with me, saying, “Come here, I will show you </a:t>
            </a:r>
            <a:r>
              <a:rPr lang="en-US" sz="3200" b="1" i="1" u="sng" dirty="0">
                <a:solidFill>
                  <a:prstClr val="white"/>
                </a:solidFill>
              </a:rPr>
              <a:t>the bride, the wife of the Lamb</a:t>
            </a:r>
            <a:r>
              <a:rPr lang="en-US" sz="3200" i="1" dirty="0">
                <a:solidFill>
                  <a:prstClr val="white"/>
                </a:solidFill>
              </a:rPr>
              <a:t>.”</a:t>
            </a:r>
            <a:endParaRPr lang="en-US" sz="3200" b="1" i="1" u="sng" dirty="0">
              <a:solidFill>
                <a:prstClr val="white"/>
              </a:solidFill>
            </a:endParaRPr>
          </a:p>
        </p:txBody>
      </p:sp>
    </p:spTree>
    <p:extLst>
      <p:ext uri="{BB962C8B-B14F-4D97-AF65-F5344CB8AC3E}">
        <p14:creationId xmlns:p14="http://schemas.microsoft.com/office/powerpoint/2010/main" val="1049570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a:xfrm>
            <a:off x="680321" y="753228"/>
            <a:ext cx="10005096" cy="1080938"/>
          </a:xfrm>
        </p:spPr>
        <p:txBody>
          <a:bodyPr>
            <a:normAutofit/>
          </a:bodyPr>
          <a:lstStyle/>
          <a:p>
            <a:r>
              <a:rPr lang="en-US" dirty="0">
                <a:solidFill>
                  <a:prstClr val="white"/>
                </a:solidFill>
              </a:rPr>
              <a:t>Revelation 21:9-27  The New Jerusalem</a:t>
            </a:r>
            <a:endParaRPr lang="en-US" dirty="0"/>
          </a:p>
        </p:txBody>
      </p:sp>
      <p:sp>
        <p:nvSpPr>
          <p:cNvPr id="3" name="Rectangle 2">
            <a:extLst>
              <a:ext uri="{FF2B5EF4-FFF2-40B4-BE49-F238E27FC236}">
                <a16:creationId xmlns:a16="http://schemas.microsoft.com/office/drawing/2014/main" id="{3B1F58D5-94AE-4B6C-A79E-3BA257A05473}"/>
              </a:ext>
            </a:extLst>
          </p:cNvPr>
          <p:cNvSpPr/>
          <p:nvPr/>
        </p:nvSpPr>
        <p:spPr>
          <a:xfrm>
            <a:off x="702110" y="2110463"/>
            <a:ext cx="10787779" cy="4081117"/>
          </a:xfrm>
          <a:prstGeom prst="rect">
            <a:avLst/>
          </a:prstGeom>
        </p:spPr>
        <p:txBody>
          <a:bodyPr wrap="square">
            <a:spAutoFit/>
          </a:bodyPr>
          <a:lstStyle/>
          <a:p>
            <a:pPr lvl="0">
              <a:lnSpc>
                <a:spcPct val="90000"/>
              </a:lnSpc>
              <a:spcBef>
                <a:spcPts val="1000"/>
              </a:spcBef>
              <a:defRPr/>
            </a:pPr>
            <a:r>
              <a:rPr lang="en-US" sz="3200" i="1" dirty="0">
                <a:solidFill>
                  <a:prstClr val="white"/>
                </a:solidFill>
              </a:rPr>
              <a:t>10 And he carried me away </a:t>
            </a:r>
            <a:r>
              <a:rPr lang="en-US" sz="3200" b="1" i="1" u="sng" dirty="0">
                <a:solidFill>
                  <a:prstClr val="white"/>
                </a:solidFill>
              </a:rPr>
              <a:t>in the Spirit</a:t>
            </a:r>
            <a:r>
              <a:rPr lang="en-US" sz="3200" b="1" i="1" dirty="0">
                <a:solidFill>
                  <a:prstClr val="white"/>
                </a:solidFill>
              </a:rPr>
              <a:t> </a:t>
            </a:r>
            <a:r>
              <a:rPr lang="en-US" sz="3200" i="1" dirty="0">
                <a:solidFill>
                  <a:prstClr val="white"/>
                </a:solidFill>
              </a:rPr>
              <a:t>to a great and high mountain, and showed me the holy city, Jerusalem, coming down out of heaven from God, 11 having the </a:t>
            </a:r>
            <a:r>
              <a:rPr lang="en-US" sz="3200" b="1" i="1" u="sng" dirty="0">
                <a:solidFill>
                  <a:srgbClr val="FFFF00"/>
                </a:solidFill>
                <a:effectLst>
                  <a:outerShdw blurRad="38100" dist="38100" dir="2700000" algn="tl">
                    <a:srgbClr val="000000">
                      <a:alpha val="43137"/>
                    </a:srgbClr>
                  </a:outerShdw>
                </a:effectLst>
              </a:rPr>
              <a:t>glory of God</a:t>
            </a:r>
            <a:r>
              <a:rPr lang="en-US" sz="3200" i="1" dirty="0">
                <a:solidFill>
                  <a:prstClr val="white"/>
                </a:solidFill>
              </a:rPr>
              <a:t>. Her </a:t>
            </a:r>
            <a:r>
              <a:rPr lang="en-US" sz="3200" b="1" i="1" u="sng" dirty="0">
                <a:solidFill>
                  <a:prstClr val="white"/>
                </a:solidFill>
              </a:rPr>
              <a:t>brilliance</a:t>
            </a:r>
            <a:r>
              <a:rPr lang="en-US" sz="3200" i="1" dirty="0">
                <a:solidFill>
                  <a:prstClr val="white"/>
                </a:solidFill>
              </a:rPr>
              <a:t> was like a very valuable stone, like a stone of crystal-clear </a:t>
            </a:r>
            <a:r>
              <a:rPr lang="en-US" sz="3200" b="1" i="1" u="sng" dirty="0">
                <a:solidFill>
                  <a:prstClr val="white"/>
                </a:solidFill>
              </a:rPr>
              <a:t>jasper</a:t>
            </a:r>
            <a:r>
              <a:rPr lang="en-US" sz="3200" i="1" dirty="0">
                <a:solidFill>
                  <a:prstClr val="white"/>
                </a:solidFill>
              </a:rPr>
              <a:t>. 12 It had a great and high wall, with </a:t>
            </a:r>
            <a:r>
              <a:rPr lang="en-US" sz="3200" b="1" i="1" u="sng" dirty="0">
                <a:solidFill>
                  <a:prstClr val="white"/>
                </a:solidFill>
              </a:rPr>
              <a:t>twelve gates</a:t>
            </a:r>
            <a:r>
              <a:rPr lang="en-US" sz="3200" i="1" dirty="0">
                <a:solidFill>
                  <a:prstClr val="white"/>
                </a:solidFill>
              </a:rPr>
              <a:t>, and at the gates </a:t>
            </a:r>
            <a:r>
              <a:rPr lang="en-US" sz="3200" b="1" i="1" u="sng" dirty="0">
                <a:solidFill>
                  <a:prstClr val="white"/>
                </a:solidFill>
              </a:rPr>
              <a:t>twelve angels</a:t>
            </a:r>
            <a:r>
              <a:rPr lang="en-US" sz="3200" i="1" dirty="0">
                <a:solidFill>
                  <a:prstClr val="white"/>
                </a:solidFill>
              </a:rPr>
              <a:t>; and names were written on the gates, which are the names of the </a:t>
            </a:r>
            <a:r>
              <a:rPr lang="en-US" sz="3200" b="1" i="1" u="sng" dirty="0">
                <a:solidFill>
                  <a:prstClr val="white"/>
                </a:solidFill>
              </a:rPr>
              <a:t>twelve tribes</a:t>
            </a:r>
            <a:r>
              <a:rPr lang="en-US" sz="3200" i="1" dirty="0">
                <a:solidFill>
                  <a:prstClr val="white"/>
                </a:solidFill>
              </a:rPr>
              <a:t> of the sons of Israel. </a:t>
            </a:r>
            <a:endParaRPr lang="en-US" sz="3200" b="1" i="1" u="sng" dirty="0">
              <a:solidFill>
                <a:prstClr val="white"/>
              </a:solidFill>
            </a:endParaRPr>
          </a:p>
        </p:txBody>
      </p:sp>
    </p:spTree>
    <p:extLst>
      <p:ext uri="{BB962C8B-B14F-4D97-AF65-F5344CB8AC3E}">
        <p14:creationId xmlns:p14="http://schemas.microsoft.com/office/powerpoint/2010/main" val="520988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a:xfrm>
            <a:off x="680321" y="753228"/>
            <a:ext cx="10005096" cy="1080938"/>
          </a:xfrm>
        </p:spPr>
        <p:txBody>
          <a:bodyPr>
            <a:normAutofit/>
          </a:bodyPr>
          <a:lstStyle/>
          <a:p>
            <a:r>
              <a:rPr lang="en-US" dirty="0">
                <a:solidFill>
                  <a:prstClr val="white"/>
                </a:solidFill>
              </a:rPr>
              <a:t>Revelation 21:9-27  The New Jerusalem</a:t>
            </a:r>
            <a:endParaRPr lang="en-US" dirty="0"/>
          </a:p>
        </p:txBody>
      </p:sp>
      <p:sp>
        <p:nvSpPr>
          <p:cNvPr id="3" name="Rectangle 2">
            <a:extLst>
              <a:ext uri="{FF2B5EF4-FFF2-40B4-BE49-F238E27FC236}">
                <a16:creationId xmlns:a16="http://schemas.microsoft.com/office/drawing/2014/main" id="{3B1F58D5-94AE-4B6C-A79E-3BA257A05473}"/>
              </a:ext>
            </a:extLst>
          </p:cNvPr>
          <p:cNvSpPr/>
          <p:nvPr/>
        </p:nvSpPr>
        <p:spPr>
          <a:xfrm>
            <a:off x="702110" y="2110463"/>
            <a:ext cx="10787779" cy="2308324"/>
          </a:xfrm>
          <a:prstGeom prst="rect">
            <a:avLst/>
          </a:prstGeom>
        </p:spPr>
        <p:txBody>
          <a:bodyPr wrap="square">
            <a:spAutoFit/>
          </a:bodyPr>
          <a:lstStyle/>
          <a:p>
            <a:pPr lvl="0">
              <a:lnSpc>
                <a:spcPct val="90000"/>
              </a:lnSpc>
              <a:spcBef>
                <a:spcPts val="1000"/>
              </a:spcBef>
              <a:defRPr/>
            </a:pPr>
            <a:r>
              <a:rPr lang="en-US" sz="3200" i="1" dirty="0">
                <a:solidFill>
                  <a:prstClr val="white"/>
                </a:solidFill>
              </a:rPr>
              <a:t>13 There were three gates on the east, three gates on the north, three gates on the south, and three gates on the west. 14 And the wall of the city had </a:t>
            </a:r>
            <a:r>
              <a:rPr lang="en-US" sz="3200" b="1" i="1" u="sng" dirty="0">
                <a:solidFill>
                  <a:prstClr val="white"/>
                </a:solidFill>
              </a:rPr>
              <a:t>twelve foundation stones</a:t>
            </a:r>
            <a:r>
              <a:rPr lang="en-US" sz="3200" i="1" dirty="0">
                <a:solidFill>
                  <a:prstClr val="white"/>
                </a:solidFill>
              </a:rPr>
              <a:t>, and on them were the twelve names of the </a:t>
            </a:r>
            <a:r>
              <a:rPr lang="en-US" sz="3200" b="1" i="1" u="sng" dirty="0">
                <a:solidFill>
                  <a:prstClr val="white"/>
                </a:solidFill>
              </a:rPr>
              <a:t>twelve apostles of the Lamb</a:t>
            </a:r>
            <a:r>
              <a:rPr lang="en-US" sz="3200" i="1" dirty="0">
                <a:solidFill>
                  <a:prstClr val="white"/>
                </a:solidFill>
              </a:rPr>
              <a:t>.</a:t>
            </a:r>
          </a:p>
        </p:txBody>
      </p:sp>
    </p:spTree>
    <p:extLst>
      <p:ext uri="{BB962C8B-B14F-4D97-AF65-F5344CB8AC3E}">
        <p14:creationId xmlns:p14="http://schemas.microsoft.com/office/powerpoint/2010/main" val="7726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a:xfrm>
            <a:off x="680321" y="753228"/>
            <a:ext cx="10005096" cy="1080938"/>
          </a:xfrm>
        </p:spPr>
        <p:txBody>
          <a:bodyPr>
            <a:normAutofit/>
          </a:bodyPr>
          <a:lstStyle/>
          <a:p>
            <a:r>
              <a:rPr lang="en-US" dirty="0">
                <a:solidFill>
                  <a:prstClr val="white"/>
                </a:solidFill>
              </a:rPr>
              <a:t>Revelation 21:9-27  The New Jerusalem</a:t>
            </a:r>
            <a:endParaRPr lang="en-US" dirty="0"/>
          </a:p>
        </p:txBody>
      </p:sp>
      <p:sp>
        <p:nvSpPr>
          <p:cNvPr id="3" name="Rectangle 2">
            <a:extLst>
              <a:ext uri="{FF2B5EF4-FFF2-40B4-BE49-F238E27FC236}">
                <a16:creationId xmlns:a16="http://schemas.microsoft.com/office/drawing/2014/main" id="{3B1F58D5-94AE-4B6C-A79E-3BA257A05473}"/>
              </a:ext>
            </a:extLst>
          </p:cNvPr>
          <p:cNvSpPr/>
          <p:nvPr/>
        </p:nvSpPr>
        <p:spPr>
          <a:xfrm>
            <a:off x="702110" y="2110463"/>
            <a:ext cx="10787779" cy="3637919"/>
          </a:xfrm>
          <a:prstGeom prst="rect">
            <a:avLst/>
          </a:prstGeom>
        </p:spPr>
        <p:txBody>
          <a:bodyPr wrap="square">
            <a:spAutoFit/>
          </a:bodyPr>
          <a:lstStyle/>
          <a:p>
            <a:pPr lvl="0">
              <a:lnSpc>
                <a:spcPct val="90000"/>
              </a:lnSpc>
              <a:spcBef>
                <a:spcPts val="1000"/>
              </a:spcBef>
              <a:defRPr/>
            </a:pPr>
            <a:r>
              <a:rPr lang="en-US" sz="3200" i="1" dirty="0">
                <a:solidFill>
                  <a:prstClr val="white"/>
                </a:solidFill>
              </a:rPr>
              <a:t>15 The one who spoke with me had a </a:t>
            </a:r>
            <a:r>
              <a:rPr lang="en-US" sz="3200" b="1" i="1" u="sng" dirty="0">
                <a:solidFill>
                  <a:prstClr val="white"/>
                </a:solidFill>
              </a:rPr>
              <a:t>gold measuring rod</a:t>
            </a:r>
            <a:r>
              <a:rPr lang="en-US" sz="3200" b="1" i="1" dirty="0">
                <a:solidFill>
                  <a:prstClr val="white"/>
                </a:solidFill>
              </a:rPr>
              <a:t> </a:t>
            </a:r>
            <a:r>
              <a:rPr lang="en-US" sz="3200" i="1" dirty="0">
                <a:solidFill>
                  <a:prstClr val="white"/>
                </a:solidFill>
              </a:rPr>
              <a:t>to measure the city, its gates, and its wall. 16 The city is laid out as a </a:t>
            </a:r>
            <a:r>
              <a:rPr lang="en-US" sz="3200" b="1" i="1" u="sng" dirty="0">
                <a:solidFill>
                  <a:prstClr val="white"/>
                </a:solidFill>
              </a:rPr>
              <a:t>square</a:t>
            </a:r>
            <a:r>
              <a:rPr lang="en-US" sz="3200" i="1" dirty="0">
                <a:solidFill>
                  <a:prstClr val="white"/>
                </a:solidFill>
              </a:rPr>
              <a:t>, and its length is as great as the width; and he measured the city with the rod, </a:t>
            </a:r>
            <a:r>
              <a:rPr lang="en-US" sz="3200" b="1" i="1" u="sng" dirty="0">
                <a:solidFill>
                  <a:prstClr val="white"/>
                </a:solidFill>
              </a:rPr>
              <a:t>twelve thousand stadia</a:t>
            </a:r>
            <a:r>
              <a:rPr lang="en-US" sz="3200" i="1" dirty="0">
                <a:solidFill>
                  <a:prstClr val="white"/>
                </a:solidFill>
              </a:rPr>
              <a:t>; its length, width, </a:t>
            </a:r>
            <a:r>
              <a:rPr lang="en-US" sz="3200" b="1" i="1" u="sng" dirty="0">
                <a:solidFill>
                  <a:prstClr val="white"/>
                </a:solidFill>
              </a:rPr>
              <a:t>and height</a:t>
            </a:r>
            <a:r>
              <a:rPr lang="en-US" sz="3200" i="1" dirty="0">
                <a:solidFill>
                  <a:prstClr val="white"/>
                </a:solidFill>
              </a:rPr>
              <a:t> are equal. 17 And he measured its </a:t>
            </a:r>
            <a:r>
              <a:rPr lang="en-US" sz="3200" b="1" i="1" u="sng" dirty="0">
                <a:solidFill>
                  <a:prstClr val="white"/>
                </a:solidFill>
              </a:rPr>
              <a:t>wall, 144 cubits, by human measurements, which are also angelic measurements</a:t>
            </a:r>
            <a:r>
              <a:rPr lang="en-US" sz="3200" i="1" dirty="0">
                <a:solidFill>
                  <a:prstClr val="white"/>
                </a:solidFill>
              </a:rPr>
              <a:t>. </a:t>
            </a:r>
            <a:endParaRPr lang="en-US" sz="3200" b="1" i="1" u="sng" dirty="0">
              <a:solidFill>
                <a:prstClr val="white"/>
              </a:solidFill>
            </a:endParaRPr>
          </a:p>
        </p:txBody>
      </p:sp>
    </p:spTree>
    <p:extLst>
      <p:ext uri="{BB962C8B-B14F-4D97-AF65-F5344CB8AC3E}">
        <p14:creationId xmlns:p14="http://schemas.microsoft.com/office/powerpoint/2010/main" val="2698166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831F5642-CD36-49FA-B57E-4E2217920F93}"/>
              </a:ext>
            </a:extLst>
          </p:cNvPr>
          <p:cNvPicPr>
            <a:picLocks noChangeAspect="1"/>
          </p:cNvPicPr>
          <p:nvPr/>
        </p:nvPicPr>
        <p:blipFill rotWithShape="1">
          <a:blip r:embed="rId3">
            <a:extLst>
              <a:ext uri="{28A0092B-C50C-407E-A947-70E740481C1C}">
                <a14:useLocalDpi xmlns:a14="http://schemas.microsoft.com/office/drawing/2010/main" val="0"/>
              </a:ext>
            </a:extLst>
          </a:blip>
          <a:srcRect t="6666" b="4584"/>
          <a:stretch/>
        </p:blipFill>
        <p:spPr>
          <a:xfrm>
            <a:off x="843493" y="0"/>
            <a:ext cx="10290626" cy="6858000"/>
          </a:xfrm>
          <a:prstGeom prst="rect">
            <a:avLst/>
          </a:prstGeom>
        </p:spPr>
      </p:pic>
      <p:sp>
        <p:nvSpPr>
          <p:cNvPr id="5" name="Cube 4">
            <a:extLst>
              <a:ext uri="{FF2B5EF4-FFF2-40B4-BE49-F238E27FC236}">
                <a16:creationId xmlns:a16="http://schemas.microsoft.com/office/drawing/2014/main" id="{ABC6F185-F773-4A9C-8312-A3692322FDF3}"/>
              </a:ext>
            </a:extLst>
          </p:cNvPr>
          <p:cNvSpPr/>
          <p:nvPr/>
        </p:nvSpPr>
        <p:spPr>
          <a:xfrm>
            <a:off x="571501" y="314325"/>
            <a:ext cx="6344256" cy="6172200"/>
          </a:xfrm>
          <a:prstGeom prst="cube">
            <a:avLst/>
          </a:prstGeom>
          <a:solidFill>
            <a:srgbClr val="FFFF00">
              <a:alpha val="36000"/>
            </a:srgb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D6F0AC4-62C7-4614-A541-5E953BC2B856}"/>
              </a:ext>
            </a:extLst>
          </p:cNvPr>
          <p:cNvSpPr txBox="1"/>
          <p:nvPr/>
        </p:nvSpPr>
        <p:spPr>
          <a:xfrm>
            <a:off x="5988806" y="5471933"/>
            <a:ext cx="5048250" cy="1200329"/>
          </a:xfrm>
          <a:prstGeom prst="rect">
            <a:avLst/>
          </a:prstGeom>
          <a:noFill/>
        </p:spPr>
        <p:txBody>
          <a:bodyPr wrap="square" rtlCol="0">
            <a:spAutoFit/>
          </a:bodyPr>
          <a:lstStyle/>
          <a:p>
            <a:pPr algn="ctr"/>
            <a:r>
              <a:rPr lang="en-US" sz="3600" b="1" dirty="0">
                <a:solidFill>
                  <a:srgbClr val="FF0000"/>
                </a:solidFill>
              </a:rPr>
              <a:t>Approximate size of a 1,500 </a:t>
            </a:r>
            <a:r>
              <a:rPr lang="en-US" sz="3600" b="1" dirty="0" err="1">
                <a:solidFill>
                  <a:srgbClr val="FF0000"/>
                </a:solidFill>
              </a:rPr>
              <a:t>sq</a:t>
            </a:r>
            <a:r>
              <a:rPr lang="en-US" sz="3600" b="1" dirty="0">
                <a:solidFill>
                  <a:srgbClr val="FF0000"/>
                </a:solidFill>
              </a:rPr>
              <a:t> mile city</a:t>
            </a:r>
          </a:p>
        </p:txBody>
      </p:sp>
    </p:spTree>
    <p:extLst>
      <p:ext uri="{BB962C8B-B14F-4D97-AF65-F5344CB8AC3E}">
        <p14:creationId xmlns:p14="http://schemas.microsoft.com/office/powerpoint/2010/main" val="1493395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1001CD-0ABC-4C80-A720-7EBEBD97FA85}"/>
              </a:ext>
            </a:extLst>
          </p:cNvPr>
          <p:cNvPicPr>
            <a:picLocks noChangeAspect="1"/>
          </p:cNvPicPr>
          <p:nvPr/>
        </p:nvPicPr>
        <p:blipFill>
          <a:blip r:embed="rId3"/>
          <a:stretch>
            <a:fillRect/>
          </a:stretch>
        </p:blipFill>
        <p:spPr>
          <a:xfrm>
            <a:off x="5716081" y="1143000"/>
            <a:ext cx="6475919" cy="571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a:extLst>
              <a:ext uri="{FF2B5EF4-FFF2-40B4-BE49-F238E27FC236}">
                <a16:creationId xmlns:a16="http://schemas.microsoft.com/office/drawing/2014/main" id="{B7F580B4-277C-4658-A8FA-5330FB9B7EBD}"/>
              </a:ext>
            </a:extLst>
          </p:cNvPr>
          <p:cNvPicPr>
            <a:picLocks noChangeAspect="1"/>
          </p:cNvPicPr>
          <p:nvPr/>
        </p:nvPicPr>
        <p:blipFill>
          <a:blip r:embed="rId4"/>
          <a:stretch>
            <a:fillRect/>
          </a:stretch>
        </p:blipFill>
        <p:spPr>
          <a:xfrm>
            <a:off x="1" y="57149"/>
            <a:ext cx="6880088" cy="45720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a:extLst>
              <a:ext uri="{FF2B5EF4-FFF2-40B4-BE49-F238E27FC236}">
                <a16:creationId xmlns:a16="http://schemas.microsoft.com/office/drawing/2014/main" id="{B5E54006-7287-46C7-B09F-281930B2073E}"/>
              </a:ext>
            </a:extLst>
          </p:cNvPr>
          <p:cNvSpPr/>
          <p:nvPr/>
        </p:nvSpPr>
        <p:spPr>
          <a:xfrm>
            <a:off x="392044" y="4000500"/>
            <a:ext cx="7094606" cy="3539430"/>
          </a:xfrm>
          <a:prstGeom prst="rect">
            <a:avLst/>
          </a:prstGeom>
        </p:spPr>
        <p:txBody>
          <a:bodyPr wrap="square">
            <a:spAutoFit/>
          </a:bodyPr>
          <a:lstStyle/>
          <a:p>
            <a:r>
              <a:rPr lang="en-US" sz="3200" b="1" dirty="0">
                <a:effectLst>
                  <a:outerShdw blurRad="38100" dist="38100" dir="2700000" algn="tl">
                    <a:srgbClr val="000000">
                      <a:alpha val="43137"/>
                    </a:srgbClr>
                  </a:outerShdw>
                </a:effectLst>
              </a:rPr>
              <a:t>To give you a better idea just how big New Jerusalem is, here are some representations of what it would look like on Earth if the city is shaped like a cube.</a:t>
            </a:r>
          </a:p>
          <a:p>
            <a:endParaRPr lang="en-US" sz="3200" b="1" dirty="0">
              <a:effectLst>
                <a:outerShdw blurRad="38100" dist="38100" dir="2700000" algn="tl">
                  <a:srgbClr val="000000">
                    <a:alpha val="43137"/>
                  </a:srgbClr>
                </a:outerShdw>
              </a:effectLst>
            </a:endParaRPr>
          </a:p>
          <a:p>
            <a:r>
              <a:rPr lang="en-US" sz="3200" dirty="0"/>
              <a:t>Over North America</a:t>
            </a:r>
            <a:r>
              <a:rPr lang="en-US" dirty="0"/>
              <a:t>:</a:t>
            </a:r>
          </a:p>
        </p:txBody>
      </p:sp>
    </p:spTree>
    <p:extLst>
      <p:ext uri="{BB962C8B-B14F-4D97-AF65-F5344CB8AC3E}">
        <p14:creationId xmlns:p14="http://schemas.microsoft.com/office/powerpoint/2010/main" val="4060253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outdoor, old&#10;&#10;Description automatically generated">
            <a:extLst>
              <a:ext uri="{FF2B5EF4-FFF2-40B4-BE49-F238E27FC236}">
                <a16:creationId xmlns:a16="http://schemas.microsoft.com/office/drawing/2014/main" id="{CA75C9FA-6213-4F87-9E0A-96F3DBCBB9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41148"/>
            <a:ext cx="5826369" cy="68168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a:extLst>
              <a:ext uri="{FF2B5EF4-FFF2-40B4-BE49-F238E27FC236}">
                <a16:creationId xmlns:a16="http://schemas.microsoft.com/office/drawing/2014/main" id="{298A3A63-0A3A-41FA-AA3C-784BFEE768B3}"/>
              </a:ext>
            </a:extLst>
          </p:cNvPr>
          <p:cNvSpPr/>
          <p:nvPr/>
        </p:nvSpPr>
        <p:spPr>
          <a:xfrm>
            <a:off x="269631" y="1244084"/>
            <a:ext cx="5531094" cy="2123658"/>
          </a:xfrm>
          <a:prstGeom prst="rect">
            <a:avLst/>
          </a:prstGeom>
        </p:spPr>
        <p:txBody>
          <a:bodyPr wrap="square">
            <a:spAutoFit/>
          </a:bodyPr>
          <a:lstStyle/>
          <a:p>
            <a:r>
              <a:rPr lang="en-US" sz="4400" dirty="0"/>
              <a:t>Why do we need to know these measurements?</a:t>
            </a:r>
          </a:p>
        </p:txBody>
      </p:sp>
    </p:spTree>
    <p:extLst>
      <p:ext uri="{BB962C8B-B14F-4D97-AF65-F5344CB8AC3E}">
        <p14:creationId xmlns:p14="http://schemas.microsoft.com/office/powerpoint/2010/main" val="3059295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a:xfrm>
            <a:off x="680321" y="753228"/>
            <a:ext cx="10005096" cy="1080938"/>
          </a:xfrm>
        </p:spPr>
        <p:txBody>
          <a:bodyPr>
            <a:normAutofit/>
          </a:bodyPr>
          <a:lstStyle/>
          <a:p>
            <a:r>
              <a:rPr lang="en-US" dirty="0">
                <a:solidFill>
                  <a:prstClr val="white"/>
                </a:solidFill>
              </a:rPr>
              <a:t>Revelation 21:9-27  The New Jerusalem</a:t>
            </a:r>
            <a:endParaRPr lang="en-US" dirty="0"/>
          </a:p>
        </p:txBody>
      </p:sp>
      <p:sp>
        <p:nvSpPr>
          <p:cNvPr id="3" name="Rectangle 2">
            <a:extLst>
              <a:ext uri="{FF2B5EF4-FFF2-40B4-BE49-F238E27FC236}">
                <a16:creationId xmlns:a16="http://schemas.microsoft.com/office/drawing/2014/main" id="{3B1F58D5-94AE-4B6C-A79E-3BA257A05473}"/>
              </a:ext>
            </a:extLst>
          </p:cNvPr>
          <p:cNvSpPr/>
          <p:nvPr/>
        </p:nvSpPr>
        <p:spPr>
          <a:xfrm>
            <a:off x="702110" y="2110463"/>
            <a:ext cx="10787779" cy="4081117"/>
          </a:xfrm>
          <a:prstGeom prst="rect">
            <a:avLst/>
          </a:prstGeom>
        </p:spPr>
        <p:txBody>
          <a:bodyPr wrap="square">
            <a:spAutoFit/>
          </a:bodyPr>
          <a:lstStyle/>
          <a:p>
            <a:pPr lvl="0">
              <a:lnSpc>
                <a:spcPct val="90000"/>
              </a:lnSpc>
              <a:spcBef>
                <a:spcPts val="1000"/>
              </a:spcBef>
              <a:defRPr/>
            </a:pPr>
            <a:r>
              <a:rPr lang="en-US" sz="3200" i="1" dirty="0">
                <a:solidFill>
                  <a:prstClr val="white"/>
                </a:solidFill>
              </a:rPr>
              <a:t>18 The </a:t>
            </a:r>
            <a:r>
              <a:rPr lang="en-US" sz="3200" b="1" i="1" dirty="0">
                <a:solidFill>
                  <a:prstClr val="white"/>
                </a:solidFill>
              </a:rPr>
              <a:t>material</a:t>
            </a:r>
            <a:r>
              <a:rPr lang="en-US" sz="3200" i="1" dirty="0">
                <a:solidFill>
                  <a:prstClr val="white"/>
                </a:solidFill>
              </a:rPr>
              <a:t> of the wall was </a:t>
            </a:r>
            <a:r>
              <a:rPr lang="en-US" sz="3200" b="1" i="1" u="sng" dirty="0">
                <a:solidFill>
                  <a:prstClr val="white"/>
                </a:solidFill>
              </a:rPr>
              <a:t>jasper</a:t>
            </a:r>
            <a:r>
              <a:rPr lang="en-US" sz="3200" i="1" dirty="0">
                <a:solidFill>
                  <a:prstClr val="white"/>
                </a:solidFill>
              </a:rPr>
              <a:t>; and the city was pure </a:t>
            </a:r>
            <a:r>
              <a:rPr lang="en-US" sz="3200" b="1" i="1" u="sng" dirty="0">
                <a:solidFill>
                  <a:prstClr val="white"/>
                </a:solidFill>
              </a:rPr>
              <a:t>gold</a:t>
            </a:r>
            <a:r>
              <a:rPr lang="en-US" sz="3200" i="1" dirty="0">
                <a:solidFill>
                  <a:prstClr val="white"/>
                </a:solidFill>
              </a:rPr>
              <a:t>, like clear glass. 19 The foundation stones of the city wall were decorated with every kind of </a:t>
            </a:r>
            <a:r>
              <a:rPr lang="en-US" sz="3200" b="1" i="1" u="sng" dirty="0">
                <a:solidFill>
                  <a:prstClr val="white"/>
                </a:solidFill>
              </a:rPr>
              <a:t>precious stone</a:t>
            </a:r>
            <a:r>
              <a:rPr lang="en-US" sz="3200" i="1" dirty="0">
                <a:solidFill>
                  <a:prstClr val="white"/>
                </a:solidFill>
              </a:rPr>
              <a:t>. The first foundation stone was </a:t>
            </a:r>
            <a:r>
              <a:rPr lang="en-US" sz="3200" b="1" i="1" u="sng" dirty="0">
                <a:solidFill>
                  <a:prstClr val="white"/>
                </a:solidFill>
              </a:rPr>
              <a:t>jasper</a:t>
            </a:r>
            <a:r>
              <a:rPr lang="en-US" sz="3200" i="1" dirty="0">
                <a:solidFill>
                  <a:prstClr val="white"/>
                </a:solidFill>
              </a:rPr>
              <a:t>; the second, </a:t>
            </a:r>
            <a:r>
              <a:rPr lang="en-US" sz="3200" b="1" i="1" u="sng" dirty="0">
                <a:solidFill>
                  <a:prstClr val="white"/>
                </a:solidFill>
              </a:rPr>
              <a:t>sapphire</a:t>
            </a:r>
            <a:r>
              <a:rPr lang="en-US" sz="3200" i="1" dirty="0">
                <a:solidFill>
                  <a:prstClr val="white"/>
                </a:solidFill>
              </a:rPr>
              <a:t>; the third, </a:t>
            </a:r>
            <a:r>
              <a:rPr lang="en-US" sz="3200" b="1" i="1" u="sng" dirty="0">
                <a:solidFill>
                  <a:prstClr val="white"/>
                </a:solidFill>
              </a:rPr>
              <a:t>chalcedony</a:t>
            </a:r>
            <a:r>
              <a:rPr lang="en-US" sz="3200" i="1" dirty="0">
                <a:solidFill>
                  <a:prstClr val="white"/>
                </a:solidFill>
              </a:rPr>
              <a:t>; the fourth, </a:t>
            </a:r>
            <a:r>
              <a:rPr lang="en-US" sz="3200" b="1" i="1" u="sng" dirty="0">
                <a:solidFill>
                  <a:prstClr val="white"/>
                </a:solidFill>
              </a:rPr>
              <a:t>emerald</a:t>
            </a:r>
            <a:r>
              <a:rPr lang="en-US" sz="3200" i="1" dirty="0">
                <a:solidFill>
                  <a:prstClr val="white"/>
                </a:solidFill>
              </a:rPr>
              <a:t>; 20 the fifth, </a:t>
            </a:r>
            <a:r>
              <a:rPr lang="en-US" sz="3200" b="1" i="1" u="sng" dirty="0">
                <a:solidFill>
                  <a:prstClr val="white"/>
                </a:solidFill>
              </a:rPr>
              <a:t>sardonyx</a:t>
            </a:r>
            <a:r>
              <a:rPr lang="en-US" sz="3200" i="1" dirty="0">
                <a:solidFill>
                  <a:prstClr val="white"/>
                </a:solidFill>
              </a:rPr>
              <a:t>; the sixth, </a:t>
            </a:r>
            <a:r>
              <a:rPr lang="en-US" sz="3200" b="1" i="1" u="sng" dirty="0" err="1">
                <a:solidFill>
                  <a:prstClr val="white"/>
                </a:solidFill>
              </a:rPr>
              <a:t>sardius</a:t>
            </a:r>
            <a:r>
              <a:rPr lang="en-US" sz="3200" i="1" dirty="0">
                <a:solidFill>
                  <a:prstClr val="white"/>
                </a:solidFill>
              </a:rPr>
              <a:t>; the seventh, </a:t>
            </a:r>
            <a:r>
              <a:rPr lang="en-US" sz="3200" b="1" i="1" u="sng" dirty="0">
                <a:solidFill>
                  <a:prstClr val="white"/>
                </a:solidFill>
              </a:rPr>
              <a:t>chrysolite</a:t>
            </a:r>
            <a:r>
              <a:rPr lang="en-US" sz="3200" i="1" dirty="0">
                <a:solidFill>
                  <a:prstClr val="white"/>
                </a:solidFill>
              </a:rPr>
              <a:t>; the eighth, </a:t>
            </a:r>
            <a:r>
              <a:rPr lang="en-US" sz="3200" b="1" i="1" u="sng" dirty="0">
                <a:solidFill>
                  <a:prstClr val="white"/>
                </a:solidFill>
              </a:rPr>
              <a:t>beryl</a:t>
            </a:r>
            <a:r>
              <a:rPr lang="en-US" sz="3200" i="1" dirty="0">
                <a:solidFill>
                  <a:prstClr val="white"/>
                </a:solidFill>
              </a:rPr>
              <a:t>; the ninth, </a:t>
            </a:r>
            <a:r>
              <a:rPr lang="en-US" sz="3200" b="1" i="1" u="sng" dirty="0">
                <a:solidFill>
                  <a:prstClr val="white"/>
                </a:solidFill>
              </a:rPr>
              <a:t>topaz</a:t>
            </a:r>
            <a:r>
              <a:rPr lang="en-US" sz="3200" i="1" dirty="0">
                <a:solidFill>
                  <a:prstClr val="white"/>
                </a:solidFill>
              </a:rPr>
              <a:t>; the tenth, </a:t>
            </a:r>
            <a:r>
              <a:rPr lang="en-US" sz="3200" b="1" i="1" u="sng" dirty="0">
                <a:solidFill>
                  <a:prstClr val="white"/>
                </a:solidFill>
              </a:rPr>
              <a:t>chrysoprase</a:t>
            </a:r>
            <a:r>
              <a:rPr lang="en-US" sz="3200" i="1" dirty="0">
                <a:solidFill>
                  <a:prstClr val="white"/>
                </a:solidFill>
              </a:rPr>
              <a:t>; the eleventh, </a:t>
            </a:r>
            <a:r>
              <a:rPr lang="en-US" sz="3200" b="1" i="1" u="sng" dirty="0">
                <a:solidFill>
                  <a:prstClr val="white"/>
                </a:solidFill>
              </a:rPr>
              <a:t>jacinth</a:t>
            </a:r>
            <a:r>
              <a:rPr lang="en-US" sz="3200" i="1" dirty="0">
                <a:solidFill>
                  <a:prstClr val="white"/>
                </a:solidFill>
              </a:rPr>
              <a:t>; the twelfth, </a:t>
            </a:r>
            <a:r>
              <a:rPr lang="en-US" sz="3200" b="1" i="1" u="sng" dirty="0">
                <a:solidFill>
                  <a:prstClr val="white"/>
                </a:solidFill>
              </a:rPr>
              <a:t>amethyst</a:t>
            </a:r>
            <a:r>
              <a:rPr lang="en-US" sz="3200" i="1" dirty="0">
                <a:solidFill>
                  <a:prstClr val="white"/>
                </a:solidFill>
              </a:rPr>
              <a:t>.</a:t>
            </a:r>
            <a:endParaRPr lang="en-US" sz="3200" b="1" i="1" u="sng" dirty="0">
              <a:solidFill>
                <a:prstClr val="white"/>
              </a:solidFill>
            </a:endParaRPr>
          </a:p>
        </p:txBody>
      </p:sp>
    </p:spTree>
    <p:extLst>
      <p:ext uri="{BB962C8B-B14F-4D97-AF65-F5344CB8AC3E}">
        <p14:creationId xmlns:p14="http://schemas.microsoft.com/office/powerpoint/2010/main" val="1967679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a:xfrm>
            <a:off x="680321" y="753228"/>
            <a:ext cx="10005096" cy="1080938"/>
          </a:xfrm>
        </p:spPr>
        <p:txBody>
          <a:bodyPr>
            <a:normAutofit/>
          </a:bodyPr>
          <a:lstStyle/>
          <a:p>
            <a:r>
              <a:rPr lang="en-US" dirty="0">
                <a:solidFill>
                  <a:prstClr val="white"/>
                </a:solidFill>
              </a:rPr>
              <a:t>Revelation 21:9-27  The New Jerusalem</a:t>
            </a:r>
            <a:endParaRPr lang="en-US" dirty="0"/>
          </a:p>
        </p:txBody>
      </p:sp>
      <p:sp>
        <p:nvSpPr>
          <p:cNvPr id="3" name="Rectangle 2">
            <a:extLst>
              <a:ext uri="{FF2B5EF4-FFF2-40B4-BE49-F238E27FC236}">
                <a16:creationId xmlns:a16="http://schemas.microsoft.com/office/drawing/2014/main" id="{3B1F58D5-94AE-4B6C-A79E-3BA257A05473}"/>
              </a:ext>
            </a:extLst>
          </p:cNvPr>
          <p:cNvSpPr/>
          <p:nvPr/>
        </p:nvSpPr>
        <p:spPr>
          <a:xfrm>
            <a:off x="702110" y="2110463"/>
            <a:ext cx="10787779" cy="1421928"/>
          </a:xfrm>
          <a:prstGeom prst="rect">
            <a:avLst/>
          </a:prstGeom>
        </p:spPr>
        <p:txBody>
          <a:bodyPr wrap="square">
            <a:spAutoFit/>
          </a:bodyPr>
          <a:lstStyle/>
          <a:p>
            <a:pPr lvl="0">
              <a:lnSpc>
                <a:spcPct val="90000"/>
              </a:lnSpc>
              <a:spcBef>
                <a:spcPts val="1000"/>
              </a:spcBef>
              <a:defRPr/>
            </a:pPr>
            <a:r>
              <a:rPr lang="en-US" sz="3200" i="1" dirty="0">
                <a:solidFill>
                  <a:prstClr val="white"/>
                </a:solidFill>
              </a:rPr>
              <a:t>21 And the </a:t>
            </a:r>
            <a:r>
              <a:rPr lang="en-US" sz="3200" b="1" i="1" u="sng" dirty="0">
                <a:solidFill>
                  <a:prstClr val="white"/>
                </a:solidFill>
              </a:rPr>
              <a:t>twelve gates were twelve pearls</a:t>
            </a:r>
            <a:r>
              <a:rPr lang="en-US" sz="3200" i="1" dirty="0">
                <a:solidFill>
                  <a:prstClr val="white"/>
                </a:solidFill>
              </a:rPr>
              <a:t>; each one of the gates was a single pearl. And the street of the city was pure </a:t>
            </a:r>
            <a:r>
              <a:rPr lang="en-US" sz="3200" b="1" i="1" u="sng" dirty="0">
                <a:solidFill>
                  <a:prstClr val="white"/>
                </a:solidFill>
              </a:rPr>
              <a:t>gold</a:t>
            </a:r>
            <a:r>
              <a:rPr lang="en-US" sz="3200" i="1" dirty="0">
                <a:solidFill>
                  <a:prstClr val="white"/>
                </a:solidFill>
              </a:rPr>
              <a:t>, like transparent glass.</a:t>
            </a:r>
          </a:p>
        </p:txBody>
      </p:sp>
    </p:spTree>
    <p:extLst>
      <p:ext uri="{BB962C8B-B14F-4D97-AF65-F5344CB8AC3E}">
        <p14:creationId xmlns:p14="http://schemas.microsoft.com/office/powerpoint/2010/main" val="772515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A44F1A-6DFD-4A26-AC86-D61E9D6F8E80}"/>
              </a:ext>
            </a:extLst>
          </p:cNvPr>
          <p:cNvPicPr>
            <a:picLocks noChangeAspect="1"/>
          </p:cNvPicPr>
          <p:nvPr/>
        </p:nvPicPr>
        <p:blipFill>
          <a:blip r:embed="rId3"/>
          <a:stretch>
            <a:fillRect/>
          </a:stretch>
        </p:blipFill>
        <p:spPr>
          <a:xfrm>
            <a:off x="1457325" y="-457200"/>
            <a:ext cx="9829800" cy="8172450"/>
          </a:xfrm>
          <a:prstGeom prst="rect">
            <a:avLst/>
          </a:prstGeom>
        </p:spPr>
      </p:pic>
    </p:spTree>
    <p:extLst>
      <p:ext uri="{BB962C8B-B14F-4D97-AF65-F5344CB8AC3E}">
        <p14:creationId xmlns:p14="http://schemas.microsoft.com/office/powerpoint/2010/main" val="2735277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45891-A7D5-3647-A024-E59450E29F0A}"/>
              </a:ext>
            </a:extLst>
          </p:cNvPr>
          <p:cNvSpPr>
            <a:spLocks noGrp="1"/>
          </p:cNvSpPr>
          <p:nvPr>
            <p:ph type="title"/>
          </p:nvPr>
        </p:nvSpPr>
        <p:spPr/>
        <p:txBody>
          <a:bodyPr/>
          <a:lstStyle/>
          <a:p>
            <a:r>
              <a:rPr lang="en-US" dirty="0"/>
              <a:t>Absence of Copyright</a:t>
            </a:r>
          </a:p>
        </p:txBody>
      </p:sp>
      <p:sp>
        <p:nvSpPr>
          <p:cNvPr id="3" name="Content Placeholder 2">
            <a:extLst>
              <a:ext uri="{FF2B5EF4-FFF2-40B4-BE49-F238E27FC236}">
                <a16:creationId xmlns:a16="http://schemas.microsoft.com/office/drawing/2014/main" id="{DE7999FA-DB27-7E4D-9EF6-7AD47C70D60C}"/>
              </a:ext>
            </a:extLst>
          </p:cNvPr>
          <p:cNvSpPr>
            <a:spLocks noGrp="1"/>
          </p:cNvSpPr>
          <p:nvPr>
            <p:ph idx="1"/>
          </p:nvPr>
        </p:nvSpPr>
        <p:spPr>
          <a:xfrm>
            <a:off x="339634" y="2134972"/>
            <a:ext cx="11416937" cy="4422581"/>
          </a:xfrm>
        </p:spPr>
        <p:txBody>
          <a:bodyPr>
            <a:normAutofit fontScale="85000" lnSpcReduction="20000"/>
          </a:bodyPr>
          <a:lstStyle/>
          <a:p>
            <a:pPr marL="0" indent="0">
              <a:buNone/>
            </a:pPr>
            <a:r>
              <a:rPr lang="en-US" sz="3600" dirty="0"/>
              <a:t>This slideshow contains photos, diagrams, and information, some of which were attained through internet searches of public websites. The author of this presentation does not own the copyright on this information, so this slideshow is for personal use only—not for sale or profit. Please utilize it to seek the Lord and grow in your knowledge of His Word and ways.</a:t>
            </a:r>
          </a:p>
          <a:p>
            <a:pPr marL="0" indent="0">
              <a:buNone/>
            </a:pPr>
            <a:endParaRPr lang="en-US" sz="3600" dirty="0"/>
          </a:p>
          <a:p>
            <a:pPr marL="0" indent="0">
              <a:buNone/>
            </a:pPr>
            <a:r>
              <a:rPr lang="en-US" sz="3600" dirty="0"/>
              <a:t>Bro Stan’s Revelation Study is available on our church website:</a:t>
            </a:r>
          </a:p>
          <a:p>
            <a:pPr marL="0" indent="0" algn="ctr">
              <a:buNone/>
            </a:pPr>
            <a:r>
              <a:rPr lang="en-US" sz="5800" dirty="0">
                <a:hlinkClick r:id="rId3"/>
              </a:rPr>
              <a:t>www.faithprinceton.org</a:t>
            </a:r>
            <a:endParaRPr lang="en-US" sz="5800" dirty="0"/>
          </a:p>
          <a:p>
            <a:pPr marL="0" indent="0">
              <a:buNone/>
            </a:pPr>
            <a:endParaRPr lang="en-US" sz="3600" dirty="0"/>
          </a:p>
        </p:txBody>
      </p:sp>
    </p:spTree>
    <p:extLst>
      <p:ext uri="{BB962C8B-B14F-4D97-AF65-F5344CB8AC3E}">
        <p14:creationId xmlns:p14="http://schemas.microsoft.com/office/powerpoint/2010/main" val="159785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colorful&#10;&#10;Description automatically generated">
            <a:extLst>
              <a:ext uri="{FF2B5EF4-FFF2-40B4-BE49-F238E27FC236}">
                <a16:creationId xmlns:a16="http://schemas.microsoft.com/office/drawing/2014/main" id="{57682656-15B6-4B4F-B986-90DD749328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9" y="0"/>
            <a:ext cx="4380789" cy="58711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A picture containing text&#10;&#10;Description automatically generated">
            <a:extLst>
              <a:ext uri="{FF2B5EF4-FFF2-40B4-BE49-F238E27FC236}">
                <a16:creationId xmlns:a16="http://schemas.microsoft.com/office/drawing/2014/main" id="{E57E12F6-C538-485D-A586-9CC6F993595B}"/>
              </a:ext>
            </a:extLst>
          </p:cNvPr>
          <p:cNvPicPr>
            <a:picLocks noChangeAspect="1"/>
          </p:cNvPicPr>
          <p:nvPr/>
        </p:nvPicPr>
        <p:blipFill rotWithShape="1">
          <a:blip r:embed="rId4">
            <a:extLst>
              <a:ext uri="{28A0092B-C50C-407E-A947-70E740481C1C}">
                <a14:useLocalDpi xmlns:a14="http://schemas.microsoft.com/office/drawing/2010/main" val="0"/>
              </a:ext>
            </a:extLst>
          </a:blip>
          <a:srcRect t="3891" b="11051"/>
          <a:stretch/>
        </p:blipFill>
        <p:spPr>
          <a:xfrm>
            <a:off x="4151407" y="196143"/>
            <a:ext cx="5296261" cy="62831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CA75C9FA-6213-4F87-9E0A-96F3DBCBB959}"/>
              </a:ext>
            </a:extLst>
          </p:cNvPr>
          <p:cNvPicPr>
            <a:picLocks noChangeAspect="1"/>
          </p:cNvPicPr>
          <p:nvPr/>
        </p:nvPicPr>
        <p:blipFill>
          <a:blip r:embed="rId5">
            <a:extLst>
              <a:ext uri="{28A0092B-C50C-407E-A947-70E740481C1C}">
                <a14:useLocalDpi xmlns:a14="http://schemas.microsoft.com/office/drawing/2010/main" val="0"/>
              </a:ext>
            </a:extLst>
          </a:blip>
          <a:stretch/>
        </p:blipFill>
        <p:spPr>
          <a:xfrm>
            <a:off x="8984541" y="4105360"/>
            <a:ext cx="3174097" cy="27526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Footer Placeholder 8">
            <a:extLst>
              <a:ext uri="{FF2B5EF4-FFF2-40B4-BE49-F238E27FC236}">
                <a16:creationId xmlns:a16="http://schemas.microsoft.com/office/drawing/2014/main" id="{2E5A2997-59F5-42F3-8D98-DDA777B40737}"/>
              </a:ext>
            </a:extLst>
          </p:cNvPr>
          <p:cNvSpPr>
            <a:spLocks noGrp="1"/>
          </p:cNvSpPr>
          <p:nvPr>
            <p:ph type="ftr" sz="quarter" idx="11"/>
          </p:nvPr>
        </p:nvSpPr>
        <p:spPr>
          <a:xfrm>
            <a:off x="9447668" y="156161"/>
            <a:ext cx="2710970" cy="2752640"/>
          </a:xfrm>
        </p:spPr>
        <p:txBody>
          <a:bodyPr/>
          <a:lstStyle/>
          <a:p>
            <a:pPr>
              <a:spcAft>
                <a:spcPts val="600"/>
              </a:spcAft>
            </a:pPr>
            <a:r>
              <a:rPr lang="en-US" sz="3200" b="1" dirty="0">
                <a:solidFill>
                  <a:schemeClr val="tx1"/>
                </a:solidFill>
                <a:effectLst>
                  <a:outerShdw blurRad="38100" dist="38100" dir="2700000" algn="tl">
                    <a:srgbClr val="000000">
                      <a:alpha val="43137"/>
                    </a:srgbClr>
                  </a:outerShdw>
                </a:effectLst>
              </a:rPr>
              <a:t>New Jerusalem coming from heaven</a:t>
            </a:r>
          </a:p>
        </p:txBody>
      </p:sp>
    </p:spTree>
    <p:extLst>
      <p:ext uri="{BB962C8B-B14F-4D97-AF65-F5344CB8AC3E}">
        <p14:creationId xmlns:p14="http://schemas.microsoft.com/office/powerpoint/2010/main" val="26954412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5047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5">
            <a:extLst>
              <a:ext uri="{28A0092B-C50C-407E-A947-70E740481C1C}">
                <a14:useLocalDpi xmlns:a14="http://schemas.microsoft.com/office/drawing/2010/main" val="0"/>
              </a:ext>
            </a:extLst>
          </a:blip>
          <a:srcRect t="79" b="24921"/>
          <a:stretch/>
        </p:blipFill>
        <p:spPr>
          <a:xfrm>
            <a:off x="20" y="10"/>
            <a:ext cx="12191980" cy="6857990"/>
          </a:xfrm>
          <a:prstGeom prst="rect">
            <a:avLst/>
          </a:prstGeom>
          <a:ln>
            <a:noFill/>
          </a:ln>
        </p:spPr>
      </p:pic>
      <p:pic>
        <p:nvPicPr>
          <p:cNvPr id="2" name="Reckless Love Guitar">
            <a:hlinkClick r:id="" action="ppaction://media"/>
            <a:extLst>
              <a:ext uri="{FF2B5EF4-FFF2-40B4-BE49-F238E27FC236}">
                <a16:creationId xmlns:a16="http://schemas.microsoft.com/office/drawing/2014/main" id="{96792106-0699-44A2-8005-11331AE857AC}"/>
              </a:ext>
            </a:extLst>
          </p:cNvPr>
          <p:cNvPicPr>
            <a:picLocks noChangeAspect="1"/>
          </p:cNvPicPr>
          <p:nvPr>
            <a:audioFile r:link="rId1"/>
            <p:extLst>
              <p:ext uri="{DAA4B4D4-6D71-4841-9C94-3DE7FCFB9230}">
                <p14:media xmlns:p14="http://schemas.microsoft.com/office/powerpoint/2010/main" r:embed="rId2">
                  <p14:trim st="117743"/>
                  <p14:fade in="20750" out="60750"/>
                </p14:media>
              </p:ext>
            </p:extLst>
          </p:nvPr>
        </p:nvPicPr>
        <p:blipFill>
          <a:blip r:embed="rId6"/>
          <a:stretch>
            <a:fillRect/>
          </a:stretch>
        </p:blipFill>
        <p:spPr>
          <a:xfrm flipV="1">
            <a:off x="10972800" y="5705856"/>
            <a:ext cx="734568" cy="734568"/>
          </a:xfrm>
          <a:prstGeom prst="rect">
            <a:avLst/>
          </a:prstGeom>
          <a:noFill/>
          <a:ln>
            <a:noFill/>
          </a:ln>
        </p:spPr>
      </p:pic>
    </p:spTree>
    <p:extLst>
      <p:ext uri="{BB962C8B-B14F-4D97-AF65-F5344CB8AC3E}">
        <p14:creationId xmlns:p14="http://schemas.microsoft.com/office/powerpoint/2010/main" val="1281290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mute="1" numSld="999"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3">
            <a:extLst>
              <a:ext uri="{28A0092B-C50C-407E-A947-70E740481C1C}">
                <a14:useLocalDpi xmlns:a14="http://schemas.microsoft.com/office/drawing/2010/main" val="0"/>
              </a:ext>
            </a:extLst>
          </a:blip>
          <a:srcRect t="79" b="24921"/>
          <a:stretch/>
        </p:blipFill>
        <p:spPr>
          <a:xfrm>
            <a:off x="20" y="10"/>
            <a:ext cx="12191980" cy="6857990"/>
          </a:xfrm>
          <a:prstGeom prst="rect">
            <a:avLst/>
          </a:prstGeom>
          <a:ln>
            <a:noFill/>
          </a:ln>
        </p:spPr>
      </p:pic>
    </p:spTree>
    <p:extLst>
      <p:ext uri="{BB962C8B-B14F-4D97-AF65-F5344CB8AC3E}">
        <p14:creationId xmlns:p14="http://schemas.microsoft.com/office/powerpoint/2010/main" val="1070405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127C2FE-4CAE-4795-A53A-DCD175872D4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7654" y="46566"/>
            <a:ext cx="5577304" cy="67648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a:extLst>
              <a:ext uri="{FF2B5EF4-FFF2-40B4-BE49-F238E27FC236}">
                <a16:creationId xmlns:a16="http://schemas.microsoft.com/office/drawing/2014/main" id="{BB6CEC0A-23E0-49D4-8A84-2033E376F754}"/>
              </a:ext>
            </a:extLst>
          </p:cNvPr>
          <p:cNvSpPr txBox="1"/>
          <p:nvPr/>
        </p:nvSpPr>
        <p:spPr>
          <a:xfrm>
            <a:off x="1361874" y="4762474"/>
            <a:ext cx="4945607" cy="769441"/>
          </a:xfrm>
          <a:prstGeom prst="rect">
            <a:avLst/>
          </a:prstGeom>
          <a:noFill/>
        </p:spPr>
        <p:txBody>
          <a:bodyPr wrap="square" rtlCol="0">
            <a:spAutoFit/>
          </a:bodyPr>
          <a:lstStyle/>
          <a:p>
            <a:pPr algn="ctr"/>
            <a:r>
              <a:rPr lang="en-US" sz="4400" b="1" dirty="0">
                <a:solidFill>
                  <a:schemeClr val="bg1"/>
                </a:solidFill>
                <a:effectLst>
                  <a:outerShdw blurRad="38100" dist="38100" dir="2700000" algn="tl">
                    <a:srgbClr val="000000">
                      <a:alpha val="43137"/>
                    </a:srgbClr>
                  </a:outerShdw>
                </a:effectLst>
              </a:rPr>
              <a:t> </a:t>
            </a:r>
          </a:p>
        </p:txBody>
      </p:sp>
      <p:pic>
        <p:nvPicPr>
          <p:cNvPr id="4" name="Picture 3">
            <a:extLst>
              <a:ext uri="{FF2B5EF4-FFF2-40B4-BE49-F238E27FC236}">
                <a16:creationId xmlns:a16="http://schemas.microsoft.com/office/drawing/2014/main" id="{A2174D35-ADE6-472A-B837-9932C39E800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584706" y="105150"/>
            <a:ext cx="4409640" cy="6647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BCD1D53A-18C5-4B77-B74E-3BD19956C4D7}"/>
              </a:ext>
            </a:extLst>
          </p:cNvPr>
          <p:cNvSpPr txBox="1"/>
          <p:nvPr/>
        </p:nvSpPr>
        <p:spPr>
          <a:xfrm>
            <a:off x="6840353" y="105150"/>
            <a:ext cx="5898346" cy="707886"/>
          </a:xfrm>
          <a:prstGeom prst="rect">
            <a:avLst/>
          </a:prstGeom>
          <a:noFill/>
        </p:spPr>
        <p:txBody>
          <a:bodyPr wrap="square" rtlCol="0">
            <a:spAutoFit/>
          </a:bodyPr>
          <a:lstStyle/>
          <a:p>
            <a:pPr algn="ctr"/>
            <a:r>
              <a:rPr lang="en-US" sz="4000" b="1" dirty="0">
                <a:effectLst>
                  <a:outerShdw blurRad="38100" dist="38100" dir="2700000" algn="tl">
                    <a:srgbClr val="000000">
                      <a:alpha val="43137"/>
                    </a:srgbClr>
                  </a:outerShdw>
                </a:effectLst>
              </a:rPr>
              <a:t> </a:t>
            </a:r>
            <a:r>
              <a:rPr lang="en-US" sz="4000" b="1" dirty="0">
                <a:solidFill>
                  <a:srgbClr val="FFFF00"/>
                </a:solidFill>
                <a:effectLst>
                  <a:outerShdw blurRad="38100" dist="38100" dir="2700000" algn="tl">
                    <a:srgbClr val="000000">
                      <a:alpha val="43137"/>
                    </a:srgbClr>
                  </a:outerShdw>
                </a:effectLst>
              </a:rPr>
              <a:t>just </a:t>
            </a:r>
            <a:r>
              <a:rPr lang="en-US" sz="4000" b="1" dirty="0" err="1">
                <a:solidFill>
                  <a:srgbClr val="FFFF00"/>
                </a:solidFill>
                <a:effectLst>
                  <a:outerShdw blurRad="38100" dist="38100" dir="2700000" algn="tl">
                    <a:srgbClr val="000000">
                      <a:alpha val="43137"/>
                    </a:srgbClr>
                  </a:outerShdw>
                </a:effectLst>
              </a:rPr>
              <a:t>hangin</a:t>
            </a:r>
            <a:r>
              <a:rPr lang="en-US" sz="4000" b="1" dirty="0">
                <a:solidFill>
                  <a:srgbClr val="FFFF00"/>
                </a:solidFill>
                <a:effectLst>
                  <a:outerShdw blurRad="38100" dist="38100" dir="2700000" algn="tl">
                    <a:srgbClr val="000000">
                      <a:alpha val="43137"/>
                    </a:srgbClr>
                  </a:outerShdw>
                </a:effectLst>
              </a:rPr>
              <a:t>’ out...</a:t>
            </a:r>
          </a:p>
        </p:txBody>
      </p:sp>
      <p:sp>
        <p:nvSpPr>
          <p:cNvPr id="8" name="TextBox 7">
            <a:extLst>
              <a:ext uri="{FF2B5EF4-FFF2-40B4-BE49-F238E27FC236}">
                <a16:creationId xmlns:a16="http://schemas.microsoft.com/office/drawing/2014/main" id="{DF0C84C6-8945-4B09-8FD9-3B231E63AEB2}"/>
              </a:ext>
            </a:extLst>
          </p:cNvPr>
          <p:cNvSpPr txBox="1"/>
          <p:nvPr/>
        </p:nvSpPr>
        <p:spPr>
          <a:xfrm>
            <a:off x="0" y="5081270"/>
            <a:ext cx="5577304" cy="1323439"/>
          </a:xfrm>
          <a:prstGeom prst="rect">
            <a:avLst/>
          </a:prstGeom>
          <a:noFill/>
        </p:spPr>
        <p:txBody>
          <a:bodyPr wrap="square" rtlCol="0">
            <a:spAutoFit/>
          </a:bodyPr>
          <a:lstStyle/>
          <a:p>
            <a:pPr algn="r"/>
            <a:r>
              <a:rPr lang="en-US" sz="4000" b="1" dirty="0">
                <a:effectLst>
                  <a:outerShdw blurRad="38100" dist="38100" dir="2700000" algn="tl">
                    <a:srgbClr val="000000">
                      <a:alpha val="43137"/>
                    </a:srgbClr>
                  </a:outerShdw>
                </a:effectLst>
              </a:rPr>
              <a:t> </a:t>
            </a:r>
            <a:r>
              <a:rPr lang="en-US" sz="4000" b="1" dirty="0">
                <a:solidFill>
                  <a:srgbClr val="FFFF00"/>
                </a:solidFill>
                <a:effectLst>
                  <a:outerShdw blurRad="38100" dist="38100" dir="2700000" algn="tl">
                    <a:srgbClr val="000000">
                      <a:alpha val="43137"/>
                    </a:srgbClr>
                  </a:outerShdw>
                </a:effectLst>
              </a:rPr>
              <a:t>looking forward to Christmas...</a:t>
            </a:r>
          </a:p>
        </p:txBody>
      </p:sp>
    </p:spTree>
    <p:extLst>
      <p:ext uri="{BB962C8B-B14F-4D97-AF65-F5344CB8AC3E}">
        <p14:creationId xmlns:p14="http://schemas.microsoft.com/office/powerpoint/2010/main" val="2260045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24EAC-0861-9742-86C8-A40F2F29134F}"/>
              </a:ext>
            </a:extLst>
          </p:cNvPr>
          <p:cNvSpPr>
            <a:spLocks noGrp="1"/>
          </p:cNvSpPr>
          <p:nvPr>
            <p:ph type="title"/>
          </p:nvPr>
        </p:nvSpPr>
        <p:spPr/>
        <p:txBody>
          <a:bodyPr/>
          <a:lstStyle/>
          <a:p>
            <a:r>
              <a:rPr lang="en-US" dirty="0"/>
              <a:t>Prayer and Announcements</a:t>
            </a:r>
          </a:p>
        </p:txBody>
      </p:sp>
      <p:sp>
        <p:nvSpPr>
          <p:cNvPr id="3" name="Content Placeholder 2">
            <a:extLst>
              <a:ext uri="{FF2B5EF4-FFF2-40B4-BE49-F238E27FC236}">
                <a16:creationId xmlns:a16="http://schemas.microsoft.com/office/drawing/2014/main" id="{64EB0205-B427-CA44-8369-014601CBBA0B}"/>
              </a:ext>
            </a:extLst>
          </p:cNvPr>
          <p:cNvSpPr>
            <a:spLocks noGrp="1"/>
          </p:cNvSpPr>
          <p:nvPr>
            <p:ph idx="1"/>
          </p:nvPr>
        </p:nvSpPr>
        <p:spPr>
          <a:xfrm>
            <a:off x="680321" y="1834166"/>
            <a:ext cx="11511679" cy="5375777"/>
          </a:xfrm>
        </p:spPr>
        <p:txBody>
          <a:bodyPr>
            <a:noAutofit/>
          </a:bodyPr>
          <a:lstStyle/>
          <a:p>
            <a:pPr marL="0" indent="0">
              <a:lnSpc>
                <a:spcPct val="100000"/>
              </a:lnSpc>
              <a:spcBef>
                <a:spcPts val="0"/>
              </a:spcBef>
              <a:buNone/>
            </a:pPr>
            <a:r>
              <a:rPr lang="en-US" sz="4400" b="1" u="sng" dirty="0">
                <a:effectLst>
                  <a:outerShdw blurRad="38100" dist="38100" dir="2700000" algn="tl">
                    <a:srgbClr val="000000">
                      <a:alpha val="43137"/>
                    </a:srgbClr>
                  </a:outerShdw>
                </a:effectLst>
              </a:rPr>
              <a:t>Sundays Facebook Live or In-person</a:t>
            </a:r>
            <a:r>
              <a:rPr lang="en-US" sz="4400" b="1" dirty="0">
                <a:effectLst>
                  <a:outerShdw blurRad="38100" dist="38100" dir="2700000" algn="tl">
                    <a:srgbClr val="000000">
                      <a:alpha val="43137"/>
                    </a:srgbClr>
                  </a:outerShdw>
                </a:effectLst>
              </a:rPr>
              <a:t>:   </a:t>
            </a:r>
          </a:p>
          <a:p>
            <a:pPr marL="0" indent="0">
              <a:lnSpc>
                <a:spcPct val="100000"/>
              </a:lnSpc>
              <a:spcBef>
                <a:spcPts val="600"/>
              </a:spcBef>
              <a:buNone/>
            </a:pPr>
            <a:r>
              <a:rPr lang="en-US" sz="4400" b="1" dirty="0">
                <a:effectLst>
                  <a:outerShdw blurRad="38100" dist="38100" dir="2700000" algn="tl">
                    <a:srgbClr val="000000">
                      <a:alpha val="43137"/>
                    </a:srgbClr>
                  </a:outerShdw>
                </a:effectLst>
              </a:rPr>
              <a:t>  7:30  Men’s Breakfast</a:t>
            </a:r>
          </a:p>
          <a:p>
            <a:pPr marL="0" indent="0">
              <a:lnSpc>
                <a:spcPct val="100000"/>
              </a:lnSpc>
              <a:spcBef>
                <a:spcPts val="600"/>
              </a:spcBef>
              <a:buNone/>
            </a:pPr>
            <a:r>
              <a:rPr lang="en-US" sz="4400" b="1" dirty="0">
                <a:effectLst>
                  <a:outerShdw blurRad="38100" dist="38100" dir="2700000" algn="tl">
                    <a:srgbClr val="000000">
                      <a:alpha val="43137"/>
                    </a:srgbClr>
                  </a:outerShdw>
                </a:effectLst>
              </a:rPr>
              <a:t>  9:15  Small Group Sunday School Classes </a:t>
            </a:r>
          </a:p>
          <a:p>
            <a:pPr marL="0" indent="0">
              <a:buNone/>
            </a:pPr>
            <a:endParaRPr lang="en-US" sz="1000" b="1" dirty="0">
              <a:effectLst>
                <a:outerShdw blurRad="38100" dist="38100" dir="2700000" algn="tl">
                  <a:srgbClr val="000000">
                    <a:alpha val="43137"/>
                  </a:srgbClr>
                </a:outerShdw>
              </a:effectLst>
            </a:endParaRPr>
          </a:p>
          <a:p>
            <a:pPr marL="0" indent="0">
              <a:spcBef>
                <a:spcPts val="0"/>
              </a:spcBef>
              <a:buNone/>
            </a:pPr>
            <a:r>
              <a:rPr lang="en-US" sz="4800" b="1" dirty="0">
                <a:effectLst>
                  <a:outerShdw blurRad="38100" dist="38100" dir="2700000" algn="tl">
                    <a:srgbClr val="000000">
                      <a:alpha val="43137"/>
                    </a:srgbClr>
                  </a:outerShdw>
                </a:effectLst>
              </a:rPr>
              <a:t> 10:30  Worship (Facebook or YouTube)</a:t>
            </a:r>
          </a:p>
          <a:p>
            <a:pPr marL="0" indent="0" algn="ctr">
              <a:buNone/>
            </a:pPr>
            <a:r>
              <a:rPr lang="en-US" sz="4800" b="1" dirty="0">
                <a:effectLst>
                  <a:outerShdw blurRad="38100" dist="38100" dir="2700000" algn="tl">
                    <a:srgbClr val="000000">
                      <a:alpha val="43137"/>
                    </a:srgbClr>
                  </a:outerShdw>
                </a:effectLst>
              </a:rPr>
              <a:t>--SPECIAL PRAYER FOR THE NEW YEAR--</a:t>
            </a:r>
          </a:p>
          <a:p>
            <a:pPr marL="0" indent="0" algn="ctr">
              <a:buNone/>
            </a:pPr>
            <a:r>
              <a:rPr lang="en-US" sz="4800" b="1" dirty="0">
                <a:solidFill>
                  <a:schemeClr val="bg1"/>
                </a:solidFill>
                <a:effectLst>
                  <a:outerShdw blurRad="38100" dist="38100" dir="2700000" algn="tl">
                    <a:srgbClr val="000000">
                      <a:alpha val="43137"/>
                    </a:srgbClr>
                  </a:outerShdw>
                </a:effectLst>
              </a:rPr>
              <a:t>Mask in and Mask out...</a:t>
            </a:r>
          </a:p>
        </p:txBody>
      </p:sp>
    </p:spTree>
    <p:extLst>
      <p:ext uri="{BB962C8B-B14F-4D97-AF65-F5344CB8AC3E}">
        <p14:creationId xmlns:p14="http://schemas.microsoft.com/office/powerpoint/2010/main" val="768205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2">
            <a:extLst>
              <a:ext uri="{28A0092B-C50C-407E-A947-70E740481C1C}">
                <a14:useLocalDpi xmlns:a14="http://schemas.microsoft.com/office/drawing/2010/main" val="0"/>
              </a:ext>
            </a:extLst>
          </a:blip>
          <a:srcRect t="79" b="24921"/>
          <a:stretch/>
        </p:blipFill>
        <p:spPr>
          <a:xfrm>
            <a:off x="20" y="10"/>
            <a:ext cx="12191980" cy="6857990"/>
          </a:xfrm>
          <a:prstGeom prst="rect">
            <a:avLst/>
          </a:prstGeom>
        </p:spPr>
      </p:pic>
    </p:spTree>
    <p:extLst>
      <p:ext uri="{BB962C8B-B14F-4D97-AF65-F5344CB8AC3E}">
        <p14:creationId xmlns:p14="http://schemas.microsoft.com/office/powerpoint/2010/main" val="302520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92032-7CE7-4FD5-92D7-E588454A8459}"/>
              </a:ext>
            </a:extLst>
          </p:cNvPr>
          <p:cNvSpPr>
            <a:spLocks noGrp="1"/>
          </p:cNvSpPr>
          <p:nvPr>
            <p:ph type="ctrTitle"/>
          </p:nvPr>
        </p:nvSpPr>
        <p:spPr/>
        <p:txBody>
          <a:bodyPr/>
          <a:lstStyle/>
          <a:p>
            <a:r>
              <a:rPr lang="en-US" dirty="0"/>
              <a:t>BEGIN HERE </a:t>
            </a:r>
            <a:br>
              <a:rPr lang="en-US" dirty="0"/>
            </a:br>
            <a:r>
              <a:rPr lang="en-US" dirty="0"/>
              <a:t>December 30, 2020</a:t>
            </a:r>
          </a:p>
        </p:txBody>
      </p:sp>
      <p:sp>
        <p:nvSpPr>
          <p:cNvPr id="3" name="Subtitle 2">
            <a:extLst>
              <a:ext uri="{FF2B5EF4-FFF2-40B4-BE49-F238E27FC236}">
                <a16:creationId xmlns:a16="http://schemas.microsoft.com/office/drawing/2014/main" id="{704B9FE9-6820-4C38-83FC-CB05F761DE3F}"/>
              </a:ext>
            </a:extLst>
          </p:cNvPr>
          <p:cNvSpPr>
            <a:spLocks noGrp="1"/>
          </p:cNvSpPr>
          <p:nvPr>
            <p:ph type="subTitle" idx="1"/>
          </p:nvPr>
        </p:nvSpPr>
        <p:spPr>
          <a:xfrm>
            <a:off x="342900" y="4394039"/>
            <a:ext cx="8858250" cy="1892461"/>
          </a:xfrm>
        </p:spPr>
        <p:txBody>
          <a:bodyPr>
            <a:noAutofit/>
          </a:bodyPr>
          <a:lstStyle/>
          <a:p>
            <a:r>
              <a:rPr lang="en-US" sz="4400"/>
              <a:t>Week 30 </a:t>
            </a:r>
            <a:r>
              <a:rPr lang="en-US" sz="4400" dirty="0"/>
              <a:t>– Revelation 21</a:t>
            </a:r>
          </a:p>
          <a:p>
            <a:r>
              <a:rPr lang="en-US" sz="4400" dirty="0"/>
              <a:t>Making All Things New</a:t>
            </a:r>
          </a:p>
        </p:txBody>
      </p:sp>
    </p:spTree>
    <p:extLst>
      <p:ext uri="{BB962C8B-B14F-4D97-AF65-F5344CB8AC3E}">
        <p14:creationId xmlns:p14="http://schemas.microsoft.com/office/powerpoint/2010/main" val="28057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a:xfrm>
            <a:off x="680321" y="753228"/>
            <a:ext cx="10005096" cy="1080938"/>
          </a:xfrm>
        </p:spPr>
        <p:txBody>
          <a:bodyPr>
            <a:normAutofit/>
          </a:bodyPr>
          <a:lstStyle/>
          <a:p>
            <a:r>
              <a:rPr lang="en-US" dirty="0">
                <a:solidFill>
                  <a:prstClr val="white"/>
                </a:solidFill>
              </a:rPr>
              <a:t>Revelation 21:5-7  All Things New</a:t>
            </a:r>
            <a:endParaRPr lang="en-US" dirty="0"/>
          </a:p>
        </p:txBody>
      </p:sp>
      <p:sp>
        <p:nvSpPr>
          <p:cNvPr id="3" name="Rectangle 2">
            <a:extLst>
              <a:ext uri="{FF2B5EF4-FFF2-40B4-BE49-F238E27FC236}">
                <a16:creationId xmlns:a16="http://schemas.microsoft.com/office/drawing/2014/main" id="{3B1F58D5-94AE-4B6C-A79E-3BA257A05473}"/>
              </a:ext>
            </a:extLst>
          </p:cNvPr>
          <p:cNvSpPr/>
          <p:nvPr/>
        </p:nvSpPr>
        <p:spPr>
          <a:xfrm>
            <a:off x="702110" y="2110463"/>
            <a:ext cx="10787779" cy="3859518"/>
          </a:xfrm>
          <a:prstGeom prst="rect">
            <a:avLst/>
          </a:prstGeom>
        </p:spPr>
        <p:txBody>
          <a:bodyPr wrap="square">
            <a:spAutoFit/>
          </a:bodyPr>
          <a:lstStyle/>
          <a:p>
            <a:pPr lvl="0">
              <a:lnSpc>
                <a:spcPct val="90000"/>
              </a:lnSpc>
              <a:spcBef>
                <a:spcPts val="1000"/>
              </a:spcBef>
              <a:defRPr/>
            </a:pPr>
            <a:r>
              <a:rPr lang="en-US" sz="3200" i="1" dirty="0">
                <a:solidFill>
                  <a:prstClr val="white"/>
                </a:solidFill>
              </a:rPr>
              <a:t>5 And He who sits on the throne said, “</a:t>
            </a:r>
            <a:r>
              <a:rPr lang="en-US" sz="3200" b="1" i="1" u="sng" dirty="0">
                <a:solidFill>
                  <a:prstClr val="white"/>
                </a:solidFill>
              </a:rPr>
              <a:t>Behold, I am making all things new</a:t>
            </a:r>
            <a:r>
              <a:rPr lang="en-US" sz="3200" i="1" dirty="0">
                <a:solidFill>
                  <a:prstClr val="white"/>
                </a:solidFill>
              </a:rPr>
              <a:t>.” And He said, “Write, for these words are </a:t>
            </a:r>
            <a:r>
              <a:rPr lang="en-US" sz="3200" b="1" i="1" u="sng" dirty="0">
                <a:solidFill>
                  <a:prstClr val="white"/>
                </a:solidFill>
              </a:rPr>
              <a:t>faithful and true</a:t>
            </a:r>
            <a:r>
              <a:rPr lang="en-US" sz="3200" i="1" dirty="0">
                <a:solidFill>
                  <a:prstClr val="white"/>
                </a:solidFill>
              </a:rPr>
              <a:t>.” 6 Then He said to me, “</a:t>
            </a:r>
            <a:r>
              <a:rPr lang="en-US" sz="4000" b="1" i="1" u="sng" dirty="0">
                <a:solidFill>
                  <a:srgbClr val="F09415"/>
                </a:solidFill>
                <a:effectLst>
                  <a:outerShdw blurRad="38100" dist="38100" dir="2700000" algn="tl">
                    <a:srgbClr val="000000">
                      <a:alpha val="43137"/>
                    </a:srgbClr>
                  </a:outerShdw>
                </a:effectLst>
              </a:rPr>
              <a:t>It is done</a:t>
            </a:r>
            <a:r>
              <a:rPr lang="en-US" sz="4000" b="1" i="1" dirty="0">
                <a:solidFill>
                  <a:srgbClr val="F09415"/>
                </a:solidFill>
                <a:effectLst>
                  <a:outerShdw blurRad="38100" dist="38100" dir="2700000" algn="tl">
                    <a:srgbClr val="000000">
                      <a:alpha val="43137"/>
                    </a:srgbClr>
                  </a:outerShdw>
                </a:effectLst>
              </a:rPr>
              <a:t>. </a:t>
            </a:r>
            <a:r>
              <a:rPr lang="en-US" sz="3200" i="1" dirty="0">
                <a:solidFill>
                  <a:prstClr val="white"/>
                </a:solidFill>
              </a:rPr>
              <a:t>I am </a:t>
            </a:r>
            <a:r>
              <a:rPr lang="en-US" sz="3200" b="1" i="1" u="sng" dirty="0">
                <a:solidFill>
                  <a:prstClr val="white"/>
                </a:solidFill>
              </a:rPr>
              <a:t>the Alpha and the Omega</a:t>
            </a:r>
            <a:r>
              <a:rPr lang="en-US" sz="3200" i="1" dirty="0">
                <a:solidFill>
                  <a:prstClr val="white"/>
                </a:solidFill>
              </a:rPr>
              <a:t>, the beginning and the end. I will give water to the one who thirsts from the spring of </a:t>
            </a:r>
            <a:r>
              <a:rPr lang="en-US" sz="3200" b="1" i="1" u="sng" dirty="0">
                <a:solidFill>
                  <a:schemeClr val="accent4">
                    <a:lumMod val="40000"/>
                    <a:lumOff val="60000"/>
                  </a:schemeClr>
                </a:solidFill>
                <a:effectLst>
                  <a:outerShdw blurRad="38100" dist="38100" dir="2700000" algn="tl">
                    <a:srgbClr val="000000">
                      <a:alpha val="43137"/>
                    </a:srgbClr>
                  </a:outerShdw>
                </a:effectLst>
              </a:rPr>
              <a:t>the water of life, without cost</a:t>
            </a:r>
            <a:r>
              <a:rPr lang="en-US" sz="3200" i="1" dirty="0">
                <a:solidFill>
                  <a:prstClr val="white"/>
                </a:solidFill>
              </a:rPr>
              <a:t>. 7 The one who </a:t>
            </a:r>
            <a:r>
              <a:rPr lang="en-US" sz="3200" b="1" i="1" u="sng" dirty="0">
                <a:solidFill>
                  <a:prstClr val="white"/>
                </a:solidFill>
              </a:rPr>
              <a:t>overcomes</a:t>
            </a:r>
            <a:r>
              <a:rPr lang="en-US" sz="3200" i="1" dirty="0">
                <a:solidFill>
                  <a:prstClr val="white"/>
                </a:solidFill>
              </a:rPr>
              <a:t> will inherit these things, and I will be </a:t>
            </a:r>
            <a:r>
              <a:rPr lang="en-US" sz="3200" b="1" i="1" u="sng" dirty="0">
                <a:solidFill>
                  <a:prstClr val="white"/>
                </a:solidFill>
              </a:rPr>
              <a:t>his God</a:t>
            </a:r>
            <a:r>
              <a:rPr lang="en-US" sz="3200" i="1" dirty="0">
                <a:solidFill>
                  <a:prstClr val="white"/>
                </a:solidFill>
              </a:rPr>
              <a:t> and he will be </a:t>
            </a:r>
            <a:r>
              <a:rPr lang="en-US" sz="3200" b="1" i="1" u="sng" dirty="0">
                <a:solidFill>
                  <a:prstClr val="white"/>
                </a:solidFill>
              </a:rPr>
              <a:t>My son</a:t>
            </a:r>
            <a:r>
              <a:rPr lang="en-US" sz="3200" i="1" dirty="0">
                <a:solidFill>
                  <a:prstClr val="white"/>
                </a:solidFill>
              </a:rPr>
              <a:t>. </a:t>
            </a:r>
            <a:endParaRPr lang="en-US" sz="3200" b="1" i="1" u="sng" dirty="0">
              <a:solidFill>
                <a:prstClr val="white"/>
              </a:solidFill>
            </a:endParaRPr>
          </a:p>
        </p:txBody>
      </p:sp>
    </p:spTree>
    <p:extLst>
      <p:ext uri="{BB962C8B-B14F-4D97-AF65-F5344CB8AC3E}">
        <p14:creationId xmlns:p14="http://schemas.microsoft.com/office/powerpoint/2010/main" val="3360440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a:xfrm>
            <a:off x="680321" y="753228"/>
            <a:ext cx="10005096" cy="1080938"/>
          </a:xfrm>
        </p:spPr>
        <p:txBody>
          <a:bodyPr>
            <a:normAutofit/>
          </a:bodyPr>
          <a:lstStyle/>
          <a:p>
            <a:r>
              <a:rPr lang="en-US" dirty="0">
                <a:solidFill>
                  <a:prstClr val="white"/>
                </a:solidFill>
              </a:rPr>
              <a:t>Revelation 21:8  The Lake of Fire</a:t>
            </a:r>
            <a:endParaRPr lang="en-US" dirty="0"/>
          </a:p>
        </p:txBody>
      </p:sp>
      <p:sp>
        <p:nvSpPr>
          <p:cNvPr id="3" name="Rectangle 2">
            <a:extLst>
              <a:ext uri="{FF2B5EF4-FFF2-40B4-BE49-F238E27FC236}">
                <a16:creationId xmlns:a16="http://schemas.microsoft.com/office/drawing/2014/main" id="{3B1F58D5-94AE-4B6C-A79E-3BA257A05473}"/>
              </a:ext>
            </a:extLst>
          </p:cNvPr>
          <p:cNvSpPr/>
          <p:nvPr/>
        </p:nvSpPr>
        <p:spPr>
          <a:xfrm>
            <a:off x="702110" y="2110463"/>
            <a:ext cx="10787779" cy="2308324"/>
          </a:xfrm>
          <a:prstGeom prst="rect">
            <a:avLst/>
          </a:prstGeom>
        </p:spPr>
        <p:txBody>
          <a:bodyPr wrap="square">
            <a:spAutoFit/>
          </a:bodyPr>
          <a:lstStyle/>
          <a:p>
            <a:pPr lvl="0">
              <a:lnSpc>
                <a:spcPct val="90000"/>
              </a:lnSpc>
              <a:spcBef>
                <a:spcPts val="1000"/>
              </a:spcBef>
              <a:defRPr/>
            </a:pPr>
            <a:r>
              <a:rPr lang="en-US" sz="3200" i="1" dirty="0">
                <a:solidFill>
                  <a:prstClr val="white"/>
                </a:solidFill>
              </a:rPr>
              <a:t>8 But for the </a:t>
            </a:r>
            <a:r>
              <a:rPr lang="en-US" sz="3200" b="1" i="1" dirty="0">
                <a:solidFill>
                  <a:schemeClr val="bg1"/>
                </a:solidFill>
              </a:rPr>
              <a:t>cowardly</a:t>
            </a:r>
            <a:r>
              <a:rPr lang="en-US" sz="3200" i="1" dirty="0">
                <a:solidFill>
                  <a:prstClr val="white"/>
                </a:solidFill>
              </a:rPr>
              <a:t>, and </a:t>
            </a:r>
            <a:r>
              <a:rPr lang="en-US" sz="3200" b="1" i="1" dirty="0">
                <a:solidFill>
                  <a:schemeClr val="bg1"/>
                </a:solidFill>
              </a:rPr>
              <a:t>unbelieving</a:t>
            </a:r>
            <a:r>
              <a:rPr lang="en-US" sz="3200" i="1" dirty="0">
                <a:solidFill>
                  <a:prstClr val="white"/>
                </a:solidFill>
              </a:rPr>
              <a:t>, and </a:t>
            </a:r>
            <a:r>
              <a:rPr lang="en-US" sz="3200" b="1" i="1" dirty="0">
                <a:solidFill>
                  <a:schemeClr val="bg1"/>
                </a:solidFill>
              </a:rPr>
              <a:t>abominable</a:t>
            </a:r>
            <a:r>
              <a:rPr lang="en-US" sz="3200" i="1" dirty="0">
                <a:solidFill>
                  <a:prstClr val="white"/>
                </a:solidFill>
              </a:rPr>
              <a:t>, and </a:t>
            </a:r>
            <a:r>
              <a:rPr lang="en-US" sz="3200" b="1" i="1" dirty="0">
                <a:solidFill>
                  <a:schemeClr val="bg1"/>
                </a:solidFill>
              </a:rPr>
              <a:t>murderers</a:t>
            </a:r>
            <a:r>
              <a:rPr lang="en-US" sz="3200" i="1" dirty="0">
                <a:solidFill>
                  <a:prstClr val="white"/>
                </a:solidFill>
              </a:rPr>
              <a:t>, and </a:t>
            </a:r>
            <a:r>
              <a:rPr lang="en-US" sz="3200" b="1" i="1" dirty="0">
                <a:solidFill>
                  <a:schemeClr val="bg1"/>
                </a:solidFill>
              </a:rPr>
              <a:t>sexually immoral </a:t>
            </a:r>
            <a:r>
              <a:rPr lang="en-US" sz="3200" i="1" dirty="0">
                <a:solidFill>
                  <a:prstClr val="white"/>
                </a:solidFill>
              </a:rPr>
              <a:t>persons, and </a:t>
            </a:r>
            <a:r>
              <a:rPr lang="en-US" sz="3200" b="1" i="1" dirty="0">
                <a:solidFill>
                  <a:schemeClr val="bg1"/>
                </a:solidFill>
              </a:rPr>
              <a:t>sorcerers</a:t>
            </a:r>
            <a:r>
              <a:rPr lang="en-US" sz="3200" i="1" dirty="0">
                <a:solidFill>
                  <a:prstClr val="white"/>
                </a:solidFill>
              </a:rPr>
              <a:t>, and </a:t>
            </a:r>
            <a:r>
              <a:rPr lang="en-US" sz="3200" b="1" i="1" dirty="0">
                <a:solidFill>
                  <a:schemeClr val="bg1"/>
                </a:solidFill>
              </a:rPr>
              <a:t>idolaters</a:t>
            </a:r>
            <a:r>
              <a:rPr lang="en-US" sz="3200" i="1" dirty="0">
                <a:solidFill>
                  <a:prstClr val="white"/>
                </a:solidFill>
              </a:rPr>
              <a:t>, and all </a:t>
            </a:r>
            <a:r>
              <a:rPr lang="en-US" sz="3200" b="1" i="1" dirty="0">
                <a:solidFill>
                  <a:schemeClr val="bg1"/>
                </a:solidFill>
              </a:rPr>
              <a:t>liars</a:t>
            </a:r>
            <a:r>
              <a:rPr lang="en-US" sz="3200" i="1" dirty="0">
                <a:solidFill>
                  <a:prstClr val="white"/>
                </a:solidFill>
              </a:rPr>
              <a:t>, their part will be in the lake that burns with </a:t>
            </a:r>
            <a:r>
              <a:rPr lang="en-US" sz="3200" b="1" i="1" u="sng" dirty="0">
                <a:solidFill>
                  <a:schemeClr val="accent6">
                    <a:lumMod val="75000"/>
                  </a:schemeClr>
                </a:solidFill>
                <a:effectLst>
                  <a:outerShdw blurRad="38100" dist="38100" dir="2700000" algn="tl">
                    <a:srgbClr val="000000">
                      <a:alpha val="43137"/>
                    </a:srgbClr>
                  </a:outerShdw>
                </a:effectLst>
              </a:rPr>
              <a:t>fire and brimstone</a:t>
            </a:r>
            <a:r>
              <a:rPr lang="en-US" sz="3200" i="1" dirty="0">
                <a:solidFill>
                  <a:prstClr val="white"/>
                </a:solidFill>
              </a:rPr>
              <a:t>, which is the </a:t>
            </a:r>
            <a:r>
              <a:rPr lang="en-US" sz="3200" b="1" i="1" u="sng" dirty="0">
                <a:solidFill>
                  <a:prstClr val="white"/>
                </a:solidFill>
              </a:rPr>
              <a:t>second death</a:t>
            </a:r>
            <a:r>
              <a:rPr lang="en-US" sz="3200" i="1" dirty="0">
                <a:solidFill>
                  <a:prstClr val="white"/>
                </a:solidFill>
              </a:rPr>
              <a:t>.”</a:t>
            </a:r>
          </a:p>
        </p:txBody>
      </p:sp>
    </p:spTree>
    <p:extLst>
      <p:ext uri="{BB962C8B-B14F-4D97-AF65-F5344CB8AC3E}">
        <p14:creationId xmlns:p14="http://schemas.microsoft.com/office/powerpoint/2010/main" val="1847345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M04033917[[fn=Berlin]]_novariants" id="{309C13C0-3BE0-4E8F-8916-1D5516B3B5DD}" vid="{18E1BE87-7240-45DF-8788-3CAEB7F17A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966</TotalTime>
  <Words>3396</Words>
  <Application>Microsoft Office PowerPoint</Application>
  <PresentationFormat>Widescreen</PresentationFormat>
  <Paragraphs>166</Paragraphs>
  <Slides>22</Slides>
  <Notes>20</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Cardo</vt:lpstr>
      <vt:lpstr>Roboto</vt:lpstr>
      <vt:lpstr>source sans pro</vt:lpstr>
      <vt:lpstr>Trebuchet MS</vt:lpstr>
      <vt:lpstr>Berlin</vt:lpstr>
      <vt:lpstr>PowerPoint Presentation</vt:lpstr>
      <vt:lpstr>Absence of Copyright</vt:lpstr>
      <vt:lpstr>PowerPoint Presentation</vt:lpstr>
      <vt:lpstr>PowerPoint Presentation</vt:lpstr>
      <vt:lpstr>Prayer and Announcements</vt:lpstr>
      <vt:lpstr>PowerPoint Presentation</vt:lpstr>
      <vt:lpstr>BEGIN HERE  December 30, 2020</vt:lpstr>
      <vt:lpstr>Revelation 21:5-7  All Things New</vt:lpstr>
      <vt:lpstr>Revelation 21:8  The Lake of Fire</vt:lpstr>
      <vt:lpstr>Revelation 21:9-27  The Bride of the Lamb</vt:lpstr>
      <vt:lpstr>Revelation 21:9-27  The New Jerusalem</vt:lpstr>
      <vt:lpstr>Revelation 21:9-27  The New Jerusalem</vt:lpstr>
      <vt:lpstr>Revelation 21:9-27  The New Jerusalem</vt:lpstr>
      <vt:lpstr>PowerPoint Presentation</vt:lpstr>
      <vt:lpstr>PowerPoint Presentation</vt:lpstr>
      <vt:lpstr>PowerPoint Presentation</vt:lpstr>
      <vt:lpstr>Revelation 21:9-27  The New Jerusalem</vt:lpstr>
      <vt:lpstr>Revelation 21:9-27  The New Jerusalem</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Fike</dc:creator>
  <cp:lastModifiedBy>Stan Fike</cp:lastModifiedBy>
  <cp:revision>29</cp:revision>
  <dcterms:created xsi:type="dcterms:W3CDTF">2020-12-16T21:01:22Z</dcterms:created>
  <dcterms:modified xsi:type="dcterms:W3CDTF">2020-12-31T01:29:49Z</dcterms:modified>
</cp:coreProperties>
</file>